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93" r:id="rId5"/>
    <p:sldId id="294" r:id="rId6"/>
    <p:sldId id="259" r:id="rId7"/>
    <p:sldId id="260" r:id="rId8"/>
    <p:sldId id="262" r:id="rId9"/>
    <p:sldId id="290" r:id="rId10"/>
    <p:sldId id="291" r:id="rId11"/>
    <p:sldId id="278" r:id="rId12"/>
    <p:sldId id="288" r:id="rId13"/>
    <p:sldId id="289" r:id="rId14"/>
    <p:sldId id="295" r:id="rId15"/>
    <p:sldId id="296" r:id="rId16"/>
    <p:sldId id="297" r:id="rId17"/>
    <p:sldId id="298" r:id="rId18"/>
    <p:sldId id="292" r:id="rId19"/>
  </p:sldIdLst>
  <p:sldSz cx="9144000" cy="6858000" type="screen4x3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jfH/GGKzRJTQd7r6WyUqYqXQqS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782B83-C959-4EDE-850E-4EBA91F457CE}">
  <a:tblStyle styleId="{02782B83-C959-4EDE-850E-4EBA91F457CE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15" autoAdjust="0"/>
    <p:restoredTop sz="94095" autoAdjust="0"/>
  </p:normalViewPr>
  <p:slideViewPr>
    <p:cSldViewPr snapToGrid="0">
      <p:cViewPr varScale="1">
        <p:scale>
          <a:sx n="70" d="100"/>
          <a:sy n="70" d="100"/>
        </p:scale>
        <p:origin x="7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la%20Doming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in\Desktop\Tabla%20Doming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onencia\mayores25\2021\Tabla%20Domingo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36374450477759E-2"/>
          <c:y val="3.2664200991022303E-2"/>
          <c:w val="0.89075975990696288"/>
          <c:h val="0.8752227522142948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8081712"/>
        <c:axId val="358080928"/>
      </c:barChart>
      <c:catAx>
        <c:axId val="358081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Calificación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8080928"/>
        <c:crosses val="autoZero"/>
        <c:auto val="1"/>
        <c:lblAlgn val="ctr"/>
        <c:lblOffset val="100"/>
        <c:noMultiLvlLbl val="0"/>
      </c:catAx>
      <c:valAx>
        <c:axId val="35808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Porcentaje de exámenes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808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8079752"/>
        <c:axId val="358082104"/>
      </c:barChart>
      <c:catAx>
        <c:axId val="358079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Calificación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8082104"/>
        <c:crosses val="autoZero"/>
        <c:auto val="1"/>
        <c:lblAlgn val="ctr"/>
        <c:lblOffset val="100"/>
        <c:noMultiLvlLbl val="0"/>
      </c:catAx>
      <c:valAx>
        <c:axId val="35808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Porcentaje de exámenes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807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6555344375058"/>
          <c:y val="2.230917824955065E-2"/>
          <c:w val="0.81902525115395053"/>
          <c:h val="0.844015811995880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7,14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7,14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28,57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Hoja1!$A$1:$J$1</c:f>
              <c:strCache>
                <c:ptCount val="10"/>
                <c:pt idx="0">
                  <c:v>[0,1)</c:v>
                </c:pt>
                <c:pt idx="1">
                  <c:v>[1,2)</c:v>
                </c:pt>
                <c:pt idx="2">
                  <c:v>[2,3)</c:v>
                </c:pt>
                <c:pt idx="3">
                  <c:v>[3,4)</c:v>
                </c:pt>
                <c:pt idx="4">
                  <c:v>[4,5)</c:v>
                </c:pt>
                <c:pt idx="5">
                  <c:v>[5,6)</c:v>
                </c:pt>
                <c:pt idx="6">
                  <c:v>[6,7)</c:v>
                </c:pt>
                <c:pt idx="7">
                  <c:v>[7,8)</c:v>
                </c:pt>
                <c:pt idx="8">
                  <c:v>[8,9)</c:v>
                </c:pt>
                <c:pt idx="9">
                  <c:v>[9,10]</c:v>
                </c:pt>
              </c:strCache>
            </c:strRef>
          </c:cat>
          <c:val>
            <c:numRef>
              <c:f>Hoja1!$A$2:$J$2</c:f>
              <c:numCache>
                <c:formatCode>0.00</c:formatCode>
                <c:ptCount val="10"/>
                <c:pt idx="0">
                  <c:v>0</c:v>
                </c:pt>
                <c:pt idx="1">
                  <c:v>7.14</c:v>
                </c:pt>
                <c:pt idx="2">
                  <c:v>7.14</c:v>
                </c:pt>
                <c:pt idx="3">
                  <c:v>28.57</c:v>
                </c:pt>
                <c:pt idx="4">
                  <c:v>7.14</c:v>
                </c:pt>
                <c:pt idx="5">
                  <c:v>14.28</c:v>
                </c:pt>
                <c:pt idx="6">
                  <c:v>7.14</c:v>
                </c:pt>
                <c:pt idx="7">
                  <c:v>7.14</c:v>
                </c:pt>
                <c:pt idx="8">
                  <c:v>21.42</c:v>
                </c:pt>
                <c:pt idx="9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878032"/>
        <c:axId val="423875288"/>
      </c:barChart>
      <c:catAx>
        <c:axId val="423878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Calificación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3875288"/>
        <c:crosses val="autoZero"/>
        <c:auto val="1"/>
        <c:lblAlgn val="ctr"/>
        <c:lblOffset val="100"/>
        <c:noMultiLvlLbl val="0"/>
      </c:catAx>
      <c:valAx>
        <c:axId val="42387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Porcentaje de exámenes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3878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034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66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22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748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809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31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123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4efcde0a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4efcde0a2_0_5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83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3"/>
            <a:ext cx="9144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</p:txBody>
      </p:sp>
      <p:sp>
        <p:nvSpPr>
          <p:cNvPr id="14" name="Google Shape;14;p9"/>
          <p:cNvSpPr/>
          <p:nvPr/>
        </p:nvSpPr>
        <p:spPr>
          <a:xfrm>
            <a:off x="-1" y="3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</p:txBody>
      </p:sp>
      <p:sp>
        <p:nvSpPr>
          <p:cNvPr id="15" name="Google Shape;15;p9"/>
          <p:cNvSpPr txBox="1"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281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SzPts val="1800"/>
              <a:buNone/>
              <a:defRPr sz="1013"/>
            </a:lvl2pPr>
            <a:lvl3pPr lvl="2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 sz="1013"/>
            </a:lvl4pPr>
            <a:lvl5pPr lvl="4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 sz="1013"/>
            </a:lvl5pPr>
            <a:lvl6pPr lvl="5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 sz="1013"/>
            </a:lvl6pPr>
            <a:lvl7pPr lvl="6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 sz="1013"/>
            </a:lvl7pPr>
            <a:lvl8pPr lvl="7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 sz="1013"/>
            </a:lvl8pPr>
            <a:lvl9pPr lvl="8" algn="ctr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800"/>
              <a:buNone/>
              <a:defRPr sz="1013"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dt" idx="10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20" name="Google Shape;20;p9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768097" y="2286000"/>
            <a:ext cx="7290055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 "/>
              <a:defRPr/>
            </a:lvl1pPr>
            <a:lvl2pPr marL="514350" lvl="1" indent="-192881" algn="l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SzPts val="1800"/>
              <a:buChar char="🢝"/>
              <a:defRPr/>
            </a:lvl2pPr>
            <a:lvl3pPr marL="771525" lvl="2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3pPr>
            <a:lvl4pPr marL="1028700" lvl="3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4pPr>
            <a:lvl5pPr marL="1285875" lvl="4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5pPr>
            <a:lvl6pPr marL="1543050" lvl="5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6pPr>
            <a:lvl7pPr marL="1800225" lvl="6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7pPr>
            <a:lvl8pPr marL="2057400" lvl="7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8pPr>
            <a:lvl9pPr marL="2314575" lvl="8" indent="-192881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281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>
            <a:spLocks noGrp="1"/>
          </p:cNvSpPr>
          <p:nvPr>
            <p:ph type="pic" idx="2"/>
          </p:nvPr>
        </p:nvSpPr>
        <p:spPr>
          <a:xfrm>
            <a:off x="0" y="-1"/>
            <a:ext cx="9141714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wentieth Century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157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13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2000"/>
              <a:buFont typeface="Noto Sans Symbols"/>
              <a:buNone/>
              <a:defRPr sz="1125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6457950" y="4960138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57175" lvl="0" indent="-1285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>
                <a:solidFill>
                  <a:srgbClr val="0C0C0C"/>
                </a:solidFill>
              </a:defRPr>
            </a:lvl1pPr>
            <a:lvl2pPr marL="514350" lvl="1" indent="-128588" algn="l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000"/>
              <a:buNone/>
              <a:defRPr sz="563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dt" idx="10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4" name="Google Shape;34;p11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0" y="3"/>
            <a:ext cx="9144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</p:txBody>
      </p:sp>
      <p:sp>
        <p:nvSpPr>
          <p:cNvPr id="37" name="Google Shape;37;p12"/>
          <p:cNvSpPr/>
          <p:nvPr/>
        </p:nvSpPr>
        <p:spPr>
          <a:xfrm>
            <a:off x="-1" y="3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</p:txBody>
      </p:sp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2813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57175" lvl="0" indent="-1285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13">
                <a:solidFill>
                  <a:srgbClr val="0C0C0C"/>
                </a:solidFill>
              </a:defRPr>
            </a:lvl1pPr>
            <a:lvl2pPr marL="514350" lvl="1" indent="-128588" algn="l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SzPts val="1800"/>
              <a:buNone/>
              <a:defRPr sz="1013">
                <a:solidFill>
                  <a:srgbClr val="888888"/>
                </a:solidFill>
              </a:defRPr>
            </a:lvl2pPr>
            <a:lvl3pPr marL="771525" lvl="2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600"/>
              <a:buNone/>
              <a:defRPr sz="900">
                <a:solidFill>
                  <a:srgbClr val="888888"/>
                </a:solidFill>
              </a:defRPr>
            </a:lvl3pPr>
            <a:lvl4pPr marL="1028700" lvl="3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400"/>
              <a:buNone/>
              <a:defRPr sz="788">
                <a:solidFill>
                  <a:srgbClr val="888888"/>
                </a:solidFill>
              </a:defRPr>
            </a:lvl4pPr>
            <a:lvl5pPr marL="1285875" lvl="4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400"/>
              <a:buNone/>
              <a:defRPr sz="788">
                <a:solidFill>
                  <a:srgbClr val="888888"/>
                </a:solidFill>
              </a:defRPr>
            </a:lvl5pPr>
            <a:lvl6pPr marL="1543050" lvl="5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400"/>
              <a:buNone/>
              <a:defRPr sz="788">
                <a:solidFill>
                  <a:srgbClr val="888888"/>
                </a:solidFill>
              </a:defRPr>
            </a:lvl6pPr>
            <a:lvl7pPr marL="1800225" lvl="6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400"/>
              <a:buNone/>
              <a:defRPr sz="788">
                <a:solidFill>
                  <a:srgbClr val="888888"/>
                </a:solidFill>
              </a:defRPr>
            </a:lvl7pPr>
            <a:lvl8pPr marL="2057400" lvl="7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400"/>
              <a:buNone/>
              <a:defRPr sz="788">
                <a:solidFill>
                  <a:srgbClr val="888888"/>
                </a:solidFill>
              </a:defRPr>
            </a:lvl8pPr>
            <a:lvl9pPr marL="2314575" lvl="8" indent="-128588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400"/>
              <a:buNone/>
              <a:defRPr sz="78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dt" idx="10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43" name="Google Shape;43;p12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2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4286250" y="822960"/>
            <a:ext cx="4258818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57175" lvl="0" indent="-214313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2400"/>
              <a:buChar char=" "/>
              <a:defRPr sz="1350"/>
            </a:lvl1pPr>
            <a:lvl2pPr marL="514350" lvl="1" indent="-200025" algn="l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SzPts val="2000"/>
              <a:buChar char="🢝"/>
              <a:defRPr sz="1125"/>
            </a:lvl2pPr>
            <a:lvl3pPr marL="771525" lvl="2" indent="-18573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600"/>
              <a:buChar char="🢝"/>
              <a:defRPr sz="900"/>
            </a:lvl3pPr>
            <a:lvl4pPr marL="1028700" lvl="3" indent="-18573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600"/>
              <a:buChar char="🢝"/>
              <a:defRPr sz="900"/>
            </a:lvl4pPr>
            <a:lvl5pPr marL="1285875" lvl="4" indent="-18573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600"/>
              <a:buChar char="🢝"/>
              <a:defRPr sz="900"/>
            </a:lvl5pPr>
            <a:lvl6pPr marL="1543050" lvl="5" indent="-18573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600"/>
              <a:buChar char="🢝"/>
              <a:defRPr sz="900"/>
            </a:lvl6pPr>
            <a:lvl7pPr marL="1800225" lvl="6" indent="-18573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600"/>
              <a:buChar char="🢝"/>
              <a:defRPr sz="900"/>
            </a:lvl7pPr>
            <a:lvl8pPr marL="2057400" lvl="7" indent="-18573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600"/>
              <a:buChar char="🢝"/>
              <a:defRPr sz="900"/>
            </a:lvl8pPr>
            <a:lvl9pPr marL="2314575" lvl="8" indent="-185738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600"/>
              <a:buChar char="🢝"/>
              <a:defRPr sz="9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768096" y="2257506"/>
            <a:ext cx="329184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108000"/>
              </a:lnSpc>
              <a:spcBef>
                <a:spcPts val="338"/>
              </a:spcBef>
              <a:spcAft>
                <a:spcPts val="0"/>
              </a:spcAft>
              <a:buSzPts val="1600"/>
              <a:buNone/>
              <a:defRPr sz="900"/>
            </a:lvl1pPr>
            <a:lvl2pPr marL="514350" lvl="1" indent="-128588" algn="l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SzPts val="1200"/>
              <a:buNone/>
              <a:defRPr sz="675"/>
            </a:lvl2pPr>
            <a:lvl3pPr marL="771525" lvl="2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00"/>
              <a:buNone/>
              <a:defRPr sz="563"/>
            </a:lvl3pPr>
            <a:lvl4pPr marL="1028700" lvl="3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 sz="506"/>
            </a:lvl4pPr>
            <a:lvl5pPr marL="1285875" lvl="4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 sz="506"/>
            </a:lvl5pPr>
            <a:lvl6pPr marL="1543050" lvl="5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 sz="506"/>
            </a:lvl6pPr>
            <a:lvl7pPr marL="1800225" lvl="6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 sz="506"/>
            </a:lvl7pPr>
            <a:lvl8pPr marL="2057400" lvl="7" indent="-128588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 sz="506"/>
            </a:lvl8pPr>
            <a:lvl9pPr marL="2314575" lvl="8" indent="-128588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900"/>
              <a:buNone/>
              <a:defRPr sz="506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dt" idx="10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 rot="5400000">
            <a:off x="2401443" y="652655"/>
            <a:ext cx="4023360" cy="729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 "/>
              <a:defRPr/>
            </a:lvl1pPr>
            <a:lvl2pPr marL="514350" lvl="1" indent="-192881" algn="l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SzPts val="1800"/>
              <a:buChar char="🢝"/>
              <a:defRPr/>
            </a:lvl2pPr>
            <a:lvl3pPr marL="771525" lvl="2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3pPr>
            <a:lvl4pPr marL="1028700" lvl="3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4pPr>
            <a:lvl5pPr marL="1285875" lvl="4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5pPr>
            <a:lvl6pPr marL="1543050" lvl="5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6pPr>
            <a:lvl7pPr marL="1800225" lvl="6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7pPr>
            <a:lvl8pPr marL="2057400" lvl="7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8pPr>
            <a:lvl9pPr marL="2314575" lvl="8" indent="-192881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 rot="5400000">
            <a:off x="4824413" y="2481264"/>
            <a:ext cx="541020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 rot="5400000">
            <a:off x="881063" y="623889"/>
            <a:ext cx="5410200" cy="568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 "/>
              <a:defRPr/>
            </a:lvl1pPr>
            <a:lvl2pPr marL="514350" lvl="1" indent="-192881" algn="l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SzPts val="1800"/>
              <a:buChar char="🢝"/>
              <a:defRPr/>
            </a:lvl2pPr>
            <a:lvl3pPr marL="771525" lvl="2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3pPr>
            <a:lvl4pPr marL="1028700" lvl="3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4pPr>
            <a:lvl5pPr marL="1285875" lvl="4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5pPr>
            <a:lvl6pPr marL="1543050" lvl="5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6pPr>
            <a:lvl7pPr marL="1800225" lvl="6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7pPr>
            <a:lvl8pPr marL="2057400" lvl="7" indent="-192881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🢝"/>
              <a:defRPr/>
            </a:lvl8pPr>
            <a:lvl9pPr marL="2314575" lvl="8" indent="-192881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dt" idx="10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8" name="Google Shape;88;p19"/>
          <p:cNvCxnSpPr/>
          <p:nvPr/>
        </p:nvCxnSpPr>
        <p:spPr>
          <a:xfrm rot="10800000">
            <a:off x="75438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rgbClr val="FFFFFF"/>
            </a:gs>
            <a:gs pos="100000">
              <a:srgbClr val="8A977D"/>
            </a:gs>
          </a:gsLst>
          <a:lin ang="252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68097" y="2286000"/>
            <a:ext cx="7290055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3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3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563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563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563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563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563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563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563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563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563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Google Shape;11;p8"/>
          <p:cNvCxnSpPr/>
          <p:nvPr/>
        </p:nvCxnSpPr>
        <p:spPr>
          <a:xfrm rot="10800000">
            <a:off x="5715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e.es/eli/es/rd/2014/06/06/412" TargetMode="External"/><Relationship Id="rId3" Type="http://schemas.openxmlformats.org/officeDocument/2006/relationships/hyperlink" Target="file:///C:\Users\domin\Desktop\Acceso%20a%20la%20Universidad.html#collapse7" TargetMode="External"/><Relationship Id="rId7" Type="http://schemas.openxmlformats.org/officeDocument/2006/relationships/hyperlink" Target="https://www.juntadeandalucia.es/economiaconocimientoempresasyuniversidad/sguit/?q=grados&amp;d=g_b_examenes_anteriores.php&amp;tipo=M25" TargetMode="External"/><Relationship Id="rId2" Type="http://schemas.openxmlformats.org/officeDocument/2006/relationships/hyperlink" Target="https://www.juntadeandalucia.es/economiaconocimientoempresasyuniversidad/sgu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ntadeandalucia.es/economiaconocimientoempresasyuniversidad/sguit/?q=grados&amp;d=g_25_procedimiento_admision.php" TargetMode="External"/><Relationship Id="rId5" Type="http://schemas.openxmlformats.org/officeDocument/2006/relationships/hyperlink" Target="https://www.juntadeandalucia.es/economiaconocimientoempresasyuniversidad/sguit/?q=grados&amp;d=g_25_procedimiento_acceso.php" TargetMode="External"/><Relationship Id="rId10" Type="http://schemas.openxmlformats.org/officeDocument/2006/relationships/hyperlink" Target="https://www.juntadeandalucia.es/economiaconocimientoempresasyuniversidad/sguit/documentacion/ACUERDO_Completo_M25_2014_2015_PublicadoBoja.pdf" TargetMode="External"/><Relationship Id="rId4" Type="http://schemas.openxmlformats.org/officeDocument/2006/relationships/hyperlink" Target="https://www.juntadeandalucia.es/economiaconocimientoempresasyuniversidad/sguit/?q=grados&amp;d=g_25_calendario.php" TargetMode="External"/><Relationship Id="rId9" Type="http://schemas.openxmlformats.org/officeDocument/2006/relationships/hyperlink" Target="https://juntadeandalucia.es/boja/2018/246/1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ctorado.ugr.es/" TargetMode="External"/><Relationship Id="rId7" Type="http://schemas.openxmlformats.org/officeDocument/2006/relationships/hyperlink" Target="http://www.juntadeandalucia.es/innovacioncienciayempresa/sguit/" TargetMode="External"/><Relationship Id="rId2" Type="http://schemas.openxmlformats.org/officeDocument/2006/relationships/hyperlink" Target="http://www.ugr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rviciodealumnos.ugr.es/" TargetMode="External"/><Relationship Id="rId5" Type="http://schemas.openxmlformats.org/officeDocument/2006/relationships/hyperlink" Target="http://creces.ugr.es/" TargetMode="External"/><Relationship Id="rId4" Type="http://schemas.openxmlformats.org/officeDocument/2006/relationships/hyperlink" Target="http://ve.ugr.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INFORME DE LA PONENCIA</a:t>
            </a:r>
            <a:endParaRPr lang="es-ES"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6256421" y="4960137"/>
            <a:ext cx="2887579" cy="1463040"/>
          </a:xfrm>
        </p:spPr>
        <p:txBody>
          <a:bodyPr>
            <a:normAutofit fontScale="70000" lnSpcReduction="20000"/>
          </a:bodyPr>
          <a:lstStyle/>
          <a:p>
            <a:r>
              <a:rPr lang="es-ES" sz="2000" dirty="0" smtClean="0"/>
              <a:t>MATEMÁTICAS APLICADAS A</a:t>
            </a:r>
          </a:p>
          <a:p>
            <a:r>
              <a:rPr lang="es-ES" sz="2000" dirty="0" smtClean="0"/>
              <a:t>LAS CIENCIAS SOCIALES </a:t>
            </a:r>
          </a:p>
          <a:p>
            <a:endParaRPr lang="es-ES" sz="1900" dirty="0" smtClean="0"/>
          </a:p>
          <a:p>
            <a:r>
              <a:rPr lang="es-ES" sz="2000" dirty="0" smtClean="0"/>
              <a:t>DISTRITO UNIVERSITARIO DE</a:t>
            </a:r>
          </a:p>
          <a:p>
            <a:r>
              <a:rPr lang="es-ES" sz="2000" dirty="0" smtClean="0"/>
              <a:t>GRANADA</a:t>
            </a:r>
          </a:p>
          <a:p>
            <a:endParaRPr lang="es-ES" sz="1900" dirty="0" smtClean="0"/>
          </a:p>
          <a:p>
            <a:r>
              <a:rPr lang="es-ES" sz="2000" dirty="0" smtClean="0"/>
              <a:t>FEBRERO 2021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141" y="77002"/>
            <a:ext cx="8268101" cy="895150"/>
          </a:xfrm>
        </p:spPr>
        <p:txBody>
          <a:bodyPr>
            <a:normAutofit/>
          </a:bodyPr>
          <a:lstStyle/>
          <a:p>
            <a:r>
              <a:rPr lang="es-ES" sz="4800" dirty="0"/>
              <a:t>Distribución por calificaciones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831116"/>
              </p:ext>
            </p:extLst>
          </p:nvPr>
        </p:nvGraphicFramePr>
        <p:xfrm>
          <a:off x="587141" y="793630"/>
          <a:ext cx="7935757" cy="544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997398"/>
              </p:ext>
            </p:extLst>
          </p:nvPr>
        </p:nvGraphicFramePr>
        <p:xfrm>
          <a:off x="310896" y="972152"/>
          <a:ext cx="8544346" cy="545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22717"/>
              </p:ext>
            </p:extLst>
          </p:nvPr>
        </p:nvGraphicFramePr>
        <p:xfrm>
          <a:off x="587141" y="1051560"/>
          <a:ext cx="8181955" cy="537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69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4efcde0a2_0_56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FASE DE RECLAMACIONES </a:t>
            </a:r>
            <a:endParaRPr lang="es-ES" dirty="0"/>
          </a:p>
        </p:txBody>
      </p:sp>
      <p:sp>
        <p:nvSpPr>
          <p:cNvPr id="244" name="Google Shape;244;g64efcde0a2_0_56"/>
          <p:cNvSpPr txBox="1">
            <a:spLocks noGrp="1"/>
          </p:cNvSpPr>
          <p:nvPr>
            <p:ph type="body" idx="1"/>
          </p:nvPr>
        </p:nvSpPr>
        <p:spPr>
          <a:xfrm>
            <a:off x="768097" y="2286000"/>
            <a:ext cx="772138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sz="3200" dirty="0" smtClean="0"/>
              <a:t> No hubo ninguna reclamación</a:t>
            </a:r>
            <a:endParaRPr lang="es-ES" dirty="0" smtClean="0"/>
          </a:p>
          <a:p>
            <a:endParaRPr lang="es-ES" dirty="0" smtClean="0"/>
          </a:p>
          <a:p>
            <a:pPr marL="64294" indent="0">
              <a:buNone/>
            </a:pP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4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096" y="0"/>
            <a:ext cx="7290054" cy="154004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u="sng" dirty="0"/>
              <a:t>CONVOCATORIA ÚNICA ORDINARIA 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9 </a:t>
            </a:r>
            <a:r>
              <a:rPr lang="es-ES" sz="2400" dirty="0"/>
              <a:t>y </a:t>
            </a:r>
            <a:r>
              <a:rPr lang="es-ES" sz="2400" dirty="0" smtClean="0"/>
              <a:t>10 </a:t>
            </a:r>
            <a:r>
              <a:rPr lang="es-ES" sz="2400" dirty="0"/>
              <a:t>de abril de </a:t>
            </a:r>
            <a:r>
              <a:rPr lang="es-ES" sz="2400" dirty="0" smtClean="0"/>
              <a:t>2021</a:t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>
                <a:solidFill>
                  <a:srgbClr val="0070C0"/>
                </a:solidFill>
              </a:rPr>
              <a:t>Primer Día: Fase General, 9 de abril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s-ES" dirty="0"/>
          </a:p>
          <a:p>
            <a:pPr fontAlgn="t"/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58117"/>
              </p:ext>
            </p:extLst>
          </p:nvPr>
        </p:nvGraphicFramePr>
        <p:xfrm>
          <a:off x="1244866" y="2286000"/>
          <a:ext cx="6936607" cy="3200400"/>
        </p:xfrm>
        <a:graphic>
          <a:graphicData uri="http://schemas.openxmlformats.org/drawingml/2006/table">
            <a:tbl>
              <a:tblPr firstRow="1" bandRow="1">
                <a:tableStyleId>{02782B83-C959-4EDE-850E-4EBA91F457CE}</a:tableStyleId>
              </a:tblPr>
              <a:tblGrid>
                <a:gridCol w="795885"/>
                <a:gridCol w="614072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b="0" dirty="0" smtClean="0"/>
                        <a:t>16:30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Citación y distribución de examinados/as</a:t>
                      </a:r>
                      <a:endParaRPr lang="es-ES" sz="2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0" dirty="0" smtClean="0"/>
                        <a:t>17:00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Comentario de Texto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18:00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Descanso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18:30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Lengua Española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19:30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Descanso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20:00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Traducción de un texto en lengua extranjera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21:00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Fin de la prueba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2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44618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rgbClr val="0070C0"/>
                </a:solidFill>
              </a:rPr>
              <a:t>Segundo Día: Fase Específica, 10 de abril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40344"/>
              </p:ext>
            </p:extLst>
          </p:nvPr>
        </p:nvGraphicFramePr>
        <p:xfrm>
          <a:off x="768096" y="1915428"/>
          <a:ext cx="7182371" cy="4663708"/>
        </p:xfrm>
        <a:graphic>
          <a:graphicData uri="http://schemas.openxmlformats.org/drawingml/2006/table">
            <a:tbl>
              <a:tblPr firstRow="1" bandRow="1">
                <a:tableStyleId>{02782B83-C959-4EDE-850E-4EBA91F457CE}</a:tableStyleId>
              </a:tblPr>
              <a:tblGrid>
                <a:gridCol w="965911"/>
                <a:gridCol w="6216460"/>
              </a:tblGrid>
              <a:tr h="45908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8.30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Citación y distribución de examinados/as</a:t>
                      </a:r>
                      <a:endParaRPr lang="es-ES" sz="1800" dirty="0"/>
                    </a:p>
                  </a:txBody>
                  <a:tcPr/>
                </a:tc>
              </a:tr>
              <a:tr h="374553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9:00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Biología</a:t>
                      </a:r>
                    </a:p>
                    <a:p>
                      <a:r>
                        <a:rPr lang="es-ES" sz="1800" dirty="0" smtClean="0"/>
                        <a:t>Dibujo Técnico</a:t>
                      </a:r>
                    </a:p>
                    <a:p>
                      <a:r>
                        <a:rPr lang="es-ES" sz="1800" dirty="0" smtClean="0"/>
                        <a:t>Economía de la Empresa</a:t>
                      </a:r>
                    </a:p>
                    <a:p>
                      <a:r>
                        <a:rPr lang="es-ES" sz="1800" dirty="0" smtClean="0"/>
                        <a:t>Física</a:t>
                      </a:r>
                    </a:p>
                    <a:p>
                      <a:r>
                        <a:rPr lang="es-ES" sz="1800" dirty="0" smtClean="0"/>
                        <a:t>Geografía</a:t>
                      </a:r>
                    </a:p>
                    <a:p>
                      <a:r>
                        <a:rPr lang="es-ES" sz="1800" dirty="0" smtClean="0"/>
                        <a:t>Historia de la Filosofía</a:t>
                      </a:r>
                    </a:p>
                    <a:p>
                      <a:r>
                        <a:rPr lang="es-ES" sz="1800" dirty="0" smtClean="0"/>
                        <a:t>Historia General y del Arte</a:t>
                      </a:r>
                    </a:p>
                    <a:p>
                      <a:r>
                        <a:rPr lang="es-ES" sz="1800" dirty="0" smtClean="0"/>
                        <a:t>Latín</a:t>
                      </a:r>
                    </a:p>
                    <a:p>
                      <a:r>
                        <a:rPr lang="es-ES" sz="1800" dirty="0" smtClean="0"/>
                        <a:t>Matemáticas</a:t>
                      </a:r>
                    </a:p>
                    <a:p>
                      <a:r>
                        <a:rPr lang="es-ES" sz="1800" dirty="0" smtClean="0"/>
                        <a:t>Matemáticas Aplicadas a las Ciencias Sociales</a:t>
                      </a:r>
                    </a:p>
                    <a:p>
                      <a:r>
                        <a:rPr lang="es-ES" sz="1800" dirty="0" smtClean="0"/>
                        <a:t>Química</a:t>
                      </a:r>
                    </a:p>
                  </a:txBody>
                  <a:tcPr/>
                </a:tc>
              </a:tr>
              <a:tr h="45908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12:00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Fin de la prueba</a:t>
                      </a:r>
                      <a:endParaRPr lang="es-E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0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8641" y="865414"/>
            <a:ext cx="7653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No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podrán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usarse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calculadoras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programables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gráficas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o con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capacidad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de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almacenar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o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trasmitir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datos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;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además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durante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el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examen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no se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permitirá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el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préstamo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de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calculadoras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. </a:t>
            </a:r>
            <a:endParaRPr lang="en-US" sz="3200" spc="-1" dirty="0">
              <a:solidFill>
                <a:srgbClr val="0070C0"/>
              </a:solidFill>
            </a:endParaRPr>
          </a:p>
          <a:p>
            <a:endParaRPr lang="en-US" sz="3200" spc="-1" dirty="0">
              <a:solidFill>
                <a:srgbClr val="0070C0"/>
              </a:solidFill>
            </a:endParaRPr>
          </a:p>
          <a:p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cualquier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caso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, se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advierte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que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todos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los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procesos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que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conduzcan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a la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obtención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de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resultados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deben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estar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suficientemente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razonados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.</a:t>
            </a:r>
            <a:endParaRPr lang="en-US" sz="3200" spc="-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2336" y="329184"/>
            <a:ext cx="85770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Estructura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de la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prueba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de </a:t>
            </a:r>
            <a:r>
              <a:rPr lang="en-US" sz="3200" b="1" spc="-1" dirty="0" err="1" smtClean="0">
                <a:solidFill>
                  <a:srgbClr val="0070C0"/>
                </a:solidFill>
                <a:latin typeface="Times New Roman"/>
              </a:rPr>
              <a:t>Matemáticas</a:t>
            </a:r>
            <a:r>
              <a:rPr lang="en-US" sz="3200" b="1" spc="-1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 smtClean="0">
                <a:solidFill>
                  <a:srgbClr val="0070C0"/>
                </a:solidFill>
                <a:latin typeface="Times New Roman"/>
              </a:rPr>
              <a:t>Aplicadas</a:t>
            </a:r>
            <a:r>
              <a:rPr lang="en-US" sz="3200" b="1" spc="-1" dirty="0" smtClean="0">
                <a:solidFill>
                  <a:srgbClr val="0070C0"/>
                </a:solidFill>
                <a:latin typeface="Times New Roman"/>
              </a:rPr>
              <a:t> a las </a:t>
            </a:r>
            <a:r>
              <a:rPr lang="en-US" sz="3200" b="1" spc="-1" dirty="0" err="1" smtClean="0">
                <a:solidFill>
                  <a:srgbClr val="0070C0"/>
                </a:solidFill>
                <a:latin typeface="Times New Roman"/>
              </a:rPr>
              <a:t>Ciencias</a:t>
            </a:r>
            <a:r>
              <a:rPr lang="en-US" sz="3200" b="1" spc="-1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 smtClean="0">
                <a:solidFill>
                  <a:srgbClr val="0070C0"/>
                </a:solidFill>
                <a:latin typeface="Times New Roman"/>
              </a:rPr>
              <a:t>Sociales</a:t>
            </a:r>
            <a:r>
              <a:rPr lang="en-US" sz="3200" b="1" spc="-1" dirty="0" smtClean="0">
                <a:solidFill>
                  <a:srgbClr val="0070C0"/>
                </a:solidFill>
                <a:latin typeface="Times New Roman"/>
              </a:rPr>
              <a:t>: </a:t>
            </a:r>
            <a:endParaRPr lang="en-US" sz="3200" spc="-1" dirty="0">
              <a:solidFill>
                <a:srgbClr val="0070C0"/>
              </a:solidFill>
            </a:endParaRPr>
          </a:p>
          <a:p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El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examen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constará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de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seis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ejercicios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debiendo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el/la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candidato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/a responder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únicamente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a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tres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de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ellos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. </a:t>
            </a:r>
            <a:endParaRPr lang="en-US" sz="3200" spc="-1" dirty="0">
              <a:solidFill>
                <a:srgbClr val="0070C0"/>
              </a:solidFill>
            </a:endParaRPr>
          </a:p>
          <a:p>
            <a:endParaRPr lang="en-US" sz="3200" spc="-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spc="-1" dirty="0" err="1" smtClean="0">
                <a:solidFill>
                  <a:srgbClr val="0070C0"/>
                </a:solidFill>
                <a:latin typeface="Times New Roman"/>
              </a:rPr>
              <a:t>Recomendación</a:t>
            </a:r>
            <a:r>
              <a:rPr lang="en-US" sz="3200" b="1" spc="-1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para la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elección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: </a:t>
            </a:r>
            <a:endParaRPr lang="en-US" sz="3200" spc="-1" dirty="0">
              <a:solidFill>
                <a:srgbClr val="0070C0"/>
              </a:solidFill>
            </a:endParaRPr>
          </a:p>
          <a:p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Se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leerá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al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completo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el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examen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y se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hará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razonadamente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la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elección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de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los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tres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ejercicios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(no se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basará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necesariamente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el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orden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de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los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ejercicios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 el </a:t>
            </a:r>
            <a:r>
              <a:rPr lang="en-US" sz="3200" b="1" spc="-1" dirty="0" err="1">
                <a:solidFill>
                  <a:srgbClr val="0070C0"/>
                </a:solidFill>
                <a:latin typeface="Times New Roman"/>
              </a:rPr>
              <a:t>examen</a:t>
            </a:r>
            <a:r>
              <a:rPr lang="en-US" sz="3200" b="1" spc="-1" dirty="0">
                <a:solidFill>
                  <a:srgbClr val="0070C0"/>
                </a:solidFill>
                <a:latin typeface="Times New Roman"/>
              </a:rPr>
              <a:t>). </a:t>
            </a:r>
            <a:endParaRPr lang="en-US" sz="3200" spc="-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5997" y="345782"/>
            <a:ext cx="846780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u="sng" dirty="0"/>
              <a:t>MATEMÁTICAS APLICADAS A LAS CIENCIAS SOCIALES.</a:t>
            </a:r>
            <a:r>
              <a:rPr lang="es-ES" sz="1600" dirty="0"/>
              <a:t>  </a:t>
            </a:r>
            <a:r>
              <a:rPr lang="es-ES" sz="1600" dirty="0" smtClean="0"/>
              <a:t> </a:t>
            </a:r>
          </a:p>
          <a:p>
            <a:endParaRPr lang="es-ES" sz="1600" dirty="0" smtClean="0"/>
          </a:p>
          <a:p>
            <a:r>
              <a:rPr lang="es-ES" sz="1600" dirty="0" smtClean="0"/>
              <a:t>Tema </a:t>
            </a:r>
            <a:r>
              <a:rPr lang="es-ES" sz="1600" dirty="0"/>
              <a:t>1. Números enteros, racionales e irracionales. Números reales. </a:t>
            </a:r>
            <a:endParaRPr lang="es-ES" sz="1600" dirty="0" smtClean="0"/>
          </a:p>
          <a:p>
            <a:r>
              <a:rPr lang="es-ES" sz="1600" dirty="0" smtClean="0"/>
              <a:t>1.1</a:t>
            </a:r>
            <a:r>
              <a:rPr lang="es-ES" sz="1600" dirty="0"/>
              <a:t>. Números enteros. Operaciones. 1.2. Múltiplos y divisores. Números primos y compuestos. 1.3. Números racionales. Operaciones. 1.4. Expresión decimal y fraccionaria. 1.5. Aproximaciones y errores. 1.6. Números irracionales. Radicales y potencias. 1.7. Radicales equivalentes. Operaciones con radicales. 1.8. Números reales. Operaciones. La recta real. 1.9. Intervalos y semirrectas. Notación científica. </a:t>
            </a:r>
            <a:endParaRPr lang="es-ES" sz="1600" dirty="0" smtClean="0"/>
          </a:p>
          <a:p>
            <a:endParaRPr lang="es-ES" sz="1600" dirty="0" smtClean="0"/>
          </a:p>
          <a:p>
            <a:r>
              <a:rPr lang="es-ES" sz="1600" dirty="0" smtClean="0"/>
              <a:t>Tema </a:t>
            </a:r>
            <a:r>
              <a:rPr lang="es-ES" sz="1600" dirty="0"/>
              <a:t>2. Ecuaciones de primer y segundo grado. Sistemas de ecuaciones. </a:t>
            </a:r>
            <a:endParaRPr lang="es-ES" sz="1600" dirty="0" smtClean="0"/>
          </a:p>
          <a:p>
            <a:r>
              <a:rPr lang="es-ES" sz="1600" dirty="0" smtClean="0"/>
              <a:t>2.1</a:t>
            </a:r>
            <a:r>
              <a:rPr lang="es-ES" sz="1600" dirty="0"/>
              <a:t>. Igualdades, identidades y ecuaciones. Identidades notables. </a:t>
            </a:r>
            <a:r>
              <a:rPr lang="es-ES" sz="1600" dirty="0" smtClean="0"/>
              <a:t>2.2</a:t>
            </a:r>
            <a:r>
              <a:rPr lang="es-ES" sz="1600" dirty="0"/>
              <a:t>. Resolución de ecuaciones. Ecuaciones lineales. </a:t>
            </a:r>
            <a:r>
              <a:rPr lang="es-ES" sz="1600" dirty="0" smtClean="0"/>
              <a:t>2.3</a:t>
            </a:r>
            <a:r>
              <a:rPr lang="es-ES" sz="1600" dirty="0"/>
              <a:t>. Ecuaciones de segundo grado. </a:t>
            </a:r>
            <a:r>
              <a:rPr lang="es-ES" sz="1600" dirty="0" smtClean="0"/>
              <a:t>2.4</a:t>
            </a:r>
            <a:r>
              <a:rPr lang="es-ES" sz="1600" dirty="0"/>
              <a:t>. Inecuaciones de primer grado con una incógnita. </a:t>
            </a:r>
            <a:r>
              <a:rPr lang="es-ES" sz="1600" dirty="0" smtClean="0"/>
              <a:t>2.5</a:t>
            </a:r>
            <a:r>
              <a:rPr lang="es-ES" sz="1600" dirty="0"/>
              <a:t>. Sistemas de dos ecuaciones lineales con dos incógnitas. </a:t>
            </a:r>
            <a:endParaRPr lang="es-ES" sz="1600" dirty="0" smtClean="0"/>
          </a:p>
          <a:p>
            <a:endParaRPr lang="es-ES" sz="1600" dirty="0" smtClean="0"/>
          </a:p>
          <a:p>
            <a:r>
              <a:rPr lang="es-ES" sz="1600" dirty="0" smtClean="0"/>
              <a:t>Tema </a:t>
            </a:r>
            <a:r>
              <a:rPr lang="es-ES" sz="1600" dirty="0"/>
              <a:t>3. Aritmética mercantil. Progresiones. </a:t>
            </a:r>
            <a:endParaRPr lang="es-ES" sz="1600" dirty="0" smtClean="0"/>
          </a:p>
          <a:p>
            <a:r>
              <a:rPr lang="es-ES" sz="1600" dirty="0" smtClean="0"/>
              <a:t>3.1 </a:t>
            </a:r>
            <a:r>
              <a:rPr lang="es-ES" sz="1600" dirty="0"/>
              <a:t>Sucesiones de números reales. 3.2 Progresiones aritméticas. 3.3 Progresiones geométricas. 3.4 Interés simple y compuesto. </a:t>
            </a:r>
            <a:endParaRPr lang="es-ES" sz="1600" dirty="0" smtClean="0"/>
          </a:p>
          <a:p>
            <a:endParaRPr lang="es-ES" sz="1600" dirty="0" smtClean="0"/>
          </a:p>
          <a:p>
            <a:r>
              <a:rPr lang="es-ES" sz="1600" dirty="0"/>
              <a:t>Tema 4. Funciones elementales.  </a:t>
            </a:r>
            <a:endParaRPr lang="es-ES" sz="1600" dirty="0" smtClean="0"/>
          </a:p>
          <a:p>
            <a:r>
              <a:rPr lang="es-ES" sz="1600" dirty="0" smtClean="0"/>
              <a:t>4.1 </a:t>
            </a:r>
            <a:r>
              <a:rPr lang="es-ES" sz="1600" dirty="0"/>
              <a:t>Concepto de función. Dominio. 4.2 Funciones lineales y cuadráticas. 4.3 Funciones de proporcionalidad inversa. 4.4 Funciones definidas a trozos. 4.5 Composición de funciones. Función inversa o recíproca. 4.6 Funciones trigonométricas, exponenciales y logarítmicas.</a:t>
            </a:r>
          </a:p>
        </p:txBody>
      </p:sp>
    </p:spTree>
    <p:extLst>
      <p:ext uri="{BB962C8B-B14F-4D97-AF65-F5344CB8AC3E}">
        <p14:creationId xmlns:p14="http://schemas.microsoft.com/office/powerpoint/2010/main" val="22993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92608"/>
            <a:ext cx="832180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Tema 5. Límites de funciones. Continuidad. </a:t>
            </a:r>
            <a:endParaRPr lang="es-ES" dirty="0" smtClean="0"/>
          </a:p>
          <a:p>
            <a:r>
              <a:rPr lang="es-ES" dirty="0" smtClean="0"/>
              <a:t>5.1 </a:t>
            </a:r>
            <a:r>
              <a:rPr lang="es-ES" dirty="0"/>
              <a:t>Continuidad y discontinuidad. 5.2 Límite de una función en un punto. Propiedades. 5.3 Cálculo de límites. Límites de funciones polinómicas y racionales. 5.4 Continuidad de una función en un punto.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Tema </a:t>
            </a:r>
            <a:r>
              <a:rPr lang="es-ES" dirty="0"/>
              <a:t>6. Cálculo de derivadas. Aplicaciones. </a:t>
            </a:r>
            <a:endParaRPr lang="es-ES" dirty="0" smtClean="0"/>
          </a:p>
          <a:p>
            <a:r>
              <a:rPr lang="es-ES" dirty="0" smtClean="0"/>
              <a:t>6.1 </a:t>
            </a:r>
            <a:r>
              <a:rPr lang="es-ES" dirty="0"/>
              <a:t>Variación media y variación instantánea de una función. 6.2 Derivada de una función. Interpretación geométrica. 6.3 Cálculo de derivadas. 6.4 Estudio de funciones: Dominio, simetrías, cortes, asíntotas. 6.5 Estudio de la monotonía y extremos de una función. </a:t>
            </a:r>
            <a:r>
              <a:rPr lang="es-ES" dirty="0" smtClean="0"/>
              <a:t>6.6 </a:t>
            </a:r>
            <a:r>
              <a:rPr lang="es-ES" dirty="0"/>
              <a:t>Representación gráfica de una función.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Tema </a:t>
            </a:r>
            <a:r>
              <a:rPr lang="es-ES" dirty="0"/>
              <a:t>7. Estadística unidimensional: tablas, gráficos y parámetros estadísticos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/>
              <a:t>7.1 Frecuencias y tablas. 7.2 Representaciones gráficas. 7.3 Medidas de centralización, dispersión y simetría. 7.4 Cuartiles y percentiles. 7.5 Interpretación de los parámetros estadísticos.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Tema </a:t>
            </a:r>
            <a:r>
              <a:rPr lang="es-ES" dirty="0"/>
              <a:t>8. Distribuciones estadísticas bidimensionales. </a:t>
            </a:r>
            <a:endParaRPr lang="es-ES" dirty="0" smtClean="0"/>
          </a:p>
          <a:p>
            <a:r>
              <a:rPr lang="es-ES" dirty="0" smtClean="0"/>
              <a:t>8.1 </a:t>
            </a:r>
            <a:r>
              <a:rPr lang="es-ES" dirty="0"/>
              <a:t>Distribuciones bidimensionales. 8.2 Cálculo de parámetros. 8.3 Nube de puntos. 8.4 Correlación. 8.5 Rectas de regresión. Estimación.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/>
              <a:t>Tema 9. Introducción a la probabilidad. </a:t>
            </a:r>
            <a:endParaRPr lang="es-ES" dirty="0" smtClean="0"/>
          </a:p>
          <a:p>
            <a:r>
              <a:rPr lang="es-ES" dirty="0" smtClean="0"/>
              <a:t>9.1 </a:t>
            </a:r>
            <a:r>
              <a:rPr lang="es-ES" dirty="0"/>
              <a:t>Sucesos. Operaciones con sucesos. 9.2 Números combinatorios. 9.3 Probabilidad. 9.4 Probabilidad condicionada.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Tema </a:t>
            </a:r>
            <a:r>
              <a:rPr lang="es-ES" dirty="0"/>
              <a:t>10. Distribuciones de probabilidad. Variable discreta. </a:t>
            </a:r>
            <a:endParaRPr lang="es-ES" dirty="0" smtClean="0"/>
          </a:p>
          <a:p>
            <a:r>
              <a:rPr lang="es-ES" dirty="0" smtClean="0"/>
              <a:t>10.1 </a:t>
            </a:r>
            <a:r>
              <a:rPr lang="es-ES" dirty="0"/>
              <a:t>Función de probabilidad. 10.2 Función de distribución. 10.3 Distribución binomial. 10.4 Cálculo de probabilidades en una distribución binomial.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Tema </a:t>
            </a:r>
            <a:r>
              <a:rPr lang="es-ES" dirty="0"/>
              <a:t>11. Distribuciones de probabilidad. Variable continua. </a:t>
            </a:r>
            <a:endParaRPr lang="es-ES" dirty="0" smtClean="0"/>
          </a:p>
          <a:p>
            <a:r>
              <a:rPr lang="es-ES" dirty="0" smtClean="0"/>
              <a:t>11.1 </a:t>
            </a:r>
            <a:r>
              <a:rPr lang="es-ES" dirty="0"/>
              <a:t>Distribuciones de probabilidad de variable continua. 11.2 Distribución normal. Manejo de la tabla de la función de distribución N(0,1). 11.3 Cálculo de probabilidades en distribuciones normales. Tipificación.</a:t>
            </a:r>
          </a:p>
        </p:txBody>
      </p:sp>
    </p:spTree>
    <p:extLst>
      <p:ext uri="{BB962C8B-B14F-4D97-AF65-F5344CB8AC3E}">
        <p14:creationId xmlns:p14="http://schemas.microsoft.com/office/powerpoint/2010/main" val="12206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018513"/>
              </p:ext>
            </p:extLst>
          </p:nvPr>
        </p:nvGraphicFramePr>
        <p:xfrm>
          <a:off x="0" y="0"/>
          <a:ext cx="5001768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Acrobat Document" r:id="rId3" imgW="3778243" imgH="5346688" progId="AcroExch.Document.DC">
                  <p:embed/>
                </p:oleObj>
              </mc:Choice>
              <mc:Fallback>
                <p:oleObj name="Acrobat Document" r:id="rId3" imgW="3778243" imgH="53466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001768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055859"/>
              </p:ext>
            </p:extLst>
          </p:nvPr>
        </p:nvGraphicFramePr>
        <p:xfrm>
          <a:off x="5001768" y="-1"/>
          <a:ext cx="4224527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Acrobat Document" r:id="rId5" imgW="3778243" imgH="5346688" progId="AcroExch.Document.DC">
                  <p:embed/>
                </p:oleObj>
              </mc:Choice>
              <mc:Fallback>
                <p:oleObj name="Acrobat Document" r:id="rId5" imgW="3778243" imgH="53466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1768" y="-1"/>
                        <a:ext cx="4224527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2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1719072" y="1829372"/>
            <a:ext cx="5467541" cy="84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algn="ctr">
              <a:buSzPts val="5000"/>
            </a:pPr>
            <a:r>
              <a:rPr lang="es-ES" dirty="0" smtClean="0"/>
              <a:t>PONENTE</a:t>
            </a:r>
            <a:endParaRPr dirty="0"/>
          </a:p>
        </p:txBody>
      </p:sp>
      <p:graphicFrame>
        <p:nvGraphicFramePr>
          <p:cNvPr id="100" name="Google Shape;100;p2"/>
          <p:cNvGraphicFramePr/>
          <p:nvPr>
            <p:extLst>
              <p:ext uri="{D42A27DB-BD31-4B8C-83A1-F6EECF244321}">
                <p14:modId xmlns:p14="http://schemas.microsoft.com/office/powerpoint/2010/main" val="2167653562"/>
              </p:ext>
            </p:extLst>
          </p:nvPr>
        </p:nvGraphicFramePr>
        <p:xfrm>
          <a:off x="1718965" y="2786064"/>
          <a:ext cx="5022329" cy="1987665"/>
        </p:xfrm>
        <a:graphic>
          <a:graphicData uri="http://schemas.openxmlformats.org/drawingml/2006/table">
            <a:tbl>
              <a:tblPr firstRow="1" bandRow="1">
                <a:noFill/>
                <a:tableStyleId>{02782B83-C959-4EDE-850E-4EBA91F457CE}</a:tableStyleId>
              </a:tblPr>
              <a:tblGrid>
                <a:gridCol w="5022329"/>
              </a:tblGrid>
              <a:tr h="6625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 u="none" strike="noStrike" cap="none" dirty="0"/>
                        <a:t>Domingo Gámez Domingo</a:t>
                      </a:r>
                      <a:endParaRPr sz="2800" u="none" strike="noStrike" cap="none" dirty="0"/>
                    </a:p>
                  </a:txBody>
                  <a:tcPr marL="52004" marR="52004" marT="25721" marB="25721" anchor="ctr"/>
                </a:tc>
              </a:tr>
              <a:tr h="6625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 u="none" strike="noStrike" cap="none" dirty="0"/>
                        <a:t>domingo@ugr.es</a:t>
                      </a:r>
                      <a:endParaRPr sz="2800" u="none" strike="noStrike" cap="none" dirty="0"/>
                    </a:p>
                  </a:txBody>
                  <a:tcPr marL="52004" marR="52004" marT="25721" marB="25721" anchor="ctr"/>
                </a:tc>
              </a:tr>
              <a:tr h="6625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 u="none" strike="noStrike" cap="none" dirty="0"/>
                        <a:t>Universidad de Granada</a:t>
                      </a:r>
                      <a:endParaRPr sz="2800" u="none" strike="noStrike" cap="none" dirty="0"/>
                    </a:p>
                  </a:txBody>
                  <a:tcPr marL="52004" marR="52004" marT="25721" marB="2572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DIRECCIONES DE INTERÉS</a:t>
            </a:r>
            <a:endParaRPr lang="es-ES"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 </a:t>
            </a:r>
          </a:p>
          <a:p>
            <a:r>
              <a:rPr lang="es-ES" smtClean="0"/>
              <a:t> </a:t>
            </a:r>
          </a:p>
          <a:p>
            <a:r>
              <a:rPr lang="es-ES" smtClean="0"/>
              <a:t> </a:t>
            </a:r>
          </a:p>
          <a:p>
            <a:r>
              <a:rPr lang="es-ES" smtClean="0"/>
              <a:t> </a:t>
            </a:r>
          </a:p>
          <a:p>
            <a:endParaRPr lang="es-ES"/>
          </a:p>
        </p:txBody>
      </p:sp>
      <p:graphicFrame>
        <p:nvGraphicFramePr>
          <p:cNvPr id="107" name="Google Shape;107;p3"/>
          <p:cNvGraphicFramePr/>
          <p:nvPr>
            <p:extLst>
              <p:ext uri="{D42A27DB-BD31-4B8C-83A1-F6EECF244321}">
                <p14:modId xmlns:p14="http://schemas.microsoft.com/office/powerpoint/2010/main" val="397091712"/>
              </p:ext>
            </p:extLst>
          </p:nvPr>
        </p:nvGraphicFramePr>
        <p:xfrm>
          <a:off x="1809549" y="2646947"/>
          <a:ext cx="5967664" cy="3513893"/>
        </p:xfrm>
        <a:graphic>
          <a:graphicData uri="http://schemas.openxmlformats.org/drawingml/2006/table">
            <a:tbl>
              <a:tblPr firstRow="1" bandRow="1">
                <a:noFill/>
                <a:tableStyleId>{02782B83-C959-4EDE-850E-4EBA91F457CE}</a:tableStyleId>
              </a:tblPr>
              <a:tblGrid>
                <a:gridCol w="5967664"/>
              </a:tblGrid>
              <a:tr h="597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u="none" strike="noStrike" cap="none" dirty="0">
                          <a:solidFill>
                            <a:schemeClr val="lt1"/>
                          </a:solidFill>
                        </a:rPr>
                        <a:t>ENLACES</a:t>
                      </a:r>
                      <a:endParaRPr sz="3200" dirty="0"/>
                    </a:p>
                  </a:txBody>
                  <a:tcPr marL="51441" marR="51441" marT="25721" marB="25721" anchor="ctr"/>
                </a:tc>
              </a:tr>
              <a:tr h="16142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dirty="0"/>
                        <a:t>DISTRITO ÚNICO ANDALUZ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sng" dirty="0" smtClean="0">
                          <a:solidFill>
                            <a:srgbClr val="38761D"/>
                          </a:solidFill>
                        </a:rPr>
                        <a:t>http</a:t>
                      </a:r>
                      <a:r>
                        <a:rPr lang="es-ES" sz="1600" u="sng" dirty="0" smtClean="0">
                          <a:solidFill>
                            <a:srgbClr val="38761D"/>
                          </a:solidFill>
                        </a:rPr>
                        <a:t>://</a:t>
                      </a:r>
                      <a:r>
                        <a:rPr lang="es-ES" sz="2400" u="sng" dirty="0" smtClean="0">
                          <a:solidFill>
                            <a:srgbClr val="38761D"/>
                          </a:solidFill>
                        </a:rPr>
                        <a:t>www.juntadeandalucia.es/economiayconocimiento/sguit</a:t>
                      </a:r>
                      <a:r>
                        <a:rPr lang="es-ES" sz="1600" u="sng" dirty="0" smtClean="0">
                          <a:solidFill>
                            <a:srgbClr val="38761D"/>
                          </a:solidFill>
                        </a:rPr>
                        <a:t>/?</a:t>
                      </a:r>
                      <a:r>
                        <a:rPr lang="es-ES" sz="2400" u="sng" dirty="0" smtClean="0">
                          <a:solidFill>
                            <a:srgbClr val="38761D"/>
                          </a:solidFill>
                        </a:rPr>
                        <a:t>q=grados</a:t>
                      </a:r>
                      <a:r>
                        <a:rPr lang="es-ES" sz="1600" u="sng" dirty="0" smtClean="0">
                          <a:solidFill>
                            <a:srgbClr val="38761D"/>
                          </a:solidFill>
                        </a:rPr>
                        <a:t> </a:t>
                      </a:r>
                      <a:endParaRPr sz="1600" dirty="0">
                        <a:solidFill>
                          <a:srgbClr val="38761D"/>
                        </a:solidFill>
                      </a:endParaRPr>
                    </a:p>
                  </a:txBody>
                  <a:tcPr marL="51441" marR="51441" marT="25721" marB="25721" anchor="ctr"/>
                </a:tc>
              </a:tr>
              <a:tr h="130197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dirty="0"/>
                        <a:t>COORDINACIÓN GENERAL DE ACCESO-UGR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sng" dirty="0" smtClean="0">
                          <a:solidFill>
                            <a:schemeClr val="hlink"/>
                          </a:solidFill>
                        </a:rPr>
                        <a:t>https</a:t>
                      </a:r>
                      <a:r>
                        <a:rPr lang="es-ES" sz="1600" u="sng" dirty="0" smtClean="0">
                          <a:solidFill>
                            <a:schemeClr val="hlink"/>
                          </a:solidFill>
                        </a:rPr>
                        <a:t>://</a:t>
                      </a:r>
                      <a:r>
                        <a:rPr lang="es-ES" sz="2400" u="sng" dirty="0" smtClean="0">
                          <a:solidFill>
                            <a:schemeClr val="hlink"/>
                          </a:solidFill>
                        </a:rPr>
                        <a:t>coga.ugr.es/pages/mayores</a:t>
                      </a:r>
                      <a:endParaRPr sz="2400" dirty="0"/>
                    </a:p>
                  </a:txBody>
                  <a:tcPr marL="51441" marR="51441" marT="25721" marB="2572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u="sng" dirty="0">
                <a:solidFill>
                  <a:srgbClr val="0070C0"/>
                </a:solidFill>
                <a:hlinkClick r:id="rId2"/>
              </a:rPr>
              <a:t>Distrito Único Andaluz</a:t>
            </a:r>
            <a:r>
              <a:rPr lang="es-ES" sz="3600" b="1" dirty="0">
                <a:solidFill>
                  <a:srgbClr val="0070C0"/>
                </a:solidFill>
              </a:rPr>
              <a:t> </a:t>
            </a:r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b="1" u="sng" dirty="0">
                <a:hlinkClick r:id="rId3"/>
              </a:rPr>
              <a:t>Mayores de 25 años</a:t>
            </a:r>
            <a:r>
              <a:rPr lang="es-ES" sz="2400" b="1" dirty="0"/>
              <a:t> </a:t>
            </a:r>
            <a:endParaRPr lang="es-ES" sz="3200" dirty="0"/>
          </a:p>
          <a:p>
            <a:pPr lvl="0"/>
            <a:r>
              <a:rPr lang="es-ES" sz="2400" u="sng" dirty="0">
                <a:hlinkClick r:id="rId4"/>
              </a:rPr>
              <a:t>Calendario de la prueba</a:t>
            </a:r>
            <a:r>
              <a:rPr lang="es-ES" sz="2400" dirty="0"/>
              <a:t> </a:t>
            </a:r>
            <a:endParaRPr lang="es-ES" sz="2000" dirty="0"/>
          </a:p>
          <a:p>
            <a:pPr lvl="0"/>
            <a:r>
              <a:rPr lang="es-ES" sz="2400" u="sng" dirty="0">
                <a:hlinkClick r:id="rId5"/>
              </a:rPr>
              <a:t>Prueba de Acceso para Mayores de 25 años</a:t>
            </a:r>
            <a:r>
              <a:rPr lang="es-ES" sz="2400" dirty="0"/>
              <a:t> </a:t>
            </a:r>
            <a:endParaRPr lang="es-ES" sz="2000" dirty="0"/>
          </a:p>
          <a:p>
            <a:pPr lvl="0"/>
            <a:r>
              <a:rPr lang="es-ES" sz="2400" u="sng" dirty="0">
                <a:hlinkClick r:id="rId6"/>
              </a:rPr>
              <a:t>Proceso de Admisión</a:t>
            </a:r>
            <a:r>
              <a:rPr lang="es-ES" sz="2400" dirty="0"/>
              <a:t> </a:t>
            </a:r>
            <a:endParaRPr lang="es-ES" sz="2000" dirty="0"/>
          </a:p>
          <a:p>
            <a:pPr lvl="0"/>
            <a:r>
              <a:rPr lang="es-ES" sz="2400" u="sng" dirty="0">
                <a:hlinkClick r:id="rId7"/>
              </a:rPr>
              <a:t>Temarios y exámenes de cursos anteriores</a:t>
            </a:r>
            <a:r>
              <a:rPr lang="es-ES" sz="2400" dirty="0"/>
              <a:t> </a:t>
            </a:r>
            <a:endParaRPr lang="es-ES" sz="2000" dirty="0"/>
          </a:p>
          <a:p>
            <a:pPr lvl="0"/>
            <a:r>
              <a:rPr lang="es-ES" sz="2400" dirty="0"/>
              <a:t>Normativa sobre acceso </a:t>
            </a:r>
            <a:endParaRPr lang="es-ES" sz="2000" dirty="0"/>
          </a:p>
          <a:p>
            <a:pPr lvl="1"/>
            <a:r>
              <a:rPr lang="es-ES" u="sng" dirty="0">
                <a:hlinkClick r:id="rId8"/>
              </a:rPr>
              <a:t>Normativa básica estatal (Real Decreto 412/2014)</a:t>
            </a:r>
            <a:endParaRPr lang="es-ES" sz="1600" dirty="0"/>
          </a:p>
          <a:p>
            <a:pPr lvl="1"/>
            <a:r>
              <a:rPr lang="es-ES" u="sng" dirty="0">
                <a:hlinkClick r:id="rId9"/>
              </a:rPr>
              <a:t>Acuerdo por el que se establece el ingreso a Grados - Curso </a:t>
            </a:r>
            <a:r>
              <a:rPr lang="es-ES" u="sng" dirty="0" smtClean="0">
                <a:hlinkClick r:id="rId9"/>
              </a:rPr>
              <a:t>2020/2021</a:t>
            </a:r>
            <a:endParaRPr lang="es-ES" sz="1600" dirty="0"/>
          </a:p>
          <a:p>
            <a:pPr lvl="1"/>
            <a:r>
              <a:rPr lang="es-ES" u="sng" dirty="0">
                <a:hlinkClick r:id="rId10"/>
              </a:rPr>
              <a:t>Acuerdo sobre la organización de la prueba y temarios</a:t>
            </a:r>
            <a:endParaRPr lang="es-ES" sz="1600" dirty="0"/>
          </a:p>
          <a:p>
            <a:pPr lvl="1"/>
            <a:endParaRPr lang="es-ES" sz="16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27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/>
              <a:t>COORDINACIÓN GENERAL DE ACCESO-UGR</a:t>
            </a:r>
            <a:r>
              <a:rPr lang="es-ES" sz="2000" dirty="0"/>
              <a:t/>
            </a:r>
            <a:br>
              <a:rPr lang="es-ES" sz="2000" dirty="0"/>
            </a:b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b="1" dirty="0">
                <a:solidFill>
                  <a:srgbClr val="0070C0"/>
                </a:solidFill>
              </a:rPr>
              <a:t>Enlaces de interés</a:t>
            </a:r>
            <a:endParaRPr lang="es-ES" sz="2800" b="1" dirty="0" smtClean="0">
              <a:hlinkClick r:id="rId2" tooltip="http://www.ugr.es/"/>
            </a:endParaRPr>
          </a:p>
          <a:p>
            <a:r>
              <a:rPr lang="es-ES" sz="2800" b="1" dirty="0" smtClean="0">
                <a:hlinkClick r:id="rId2" tooltip="http://www.ugr.es/"/>
              </a:rPr>
              <a:t>Universidad </a:t>
            </a:r>
            <a:r>
              <a:rPr lang="es-ES" sz="2800" b="1" dirty="0">
                <a:hlinkClick r:id="rId2" tooltip="http://www.ugr.es/"/>
              </a:rPr>
              <a:t>de Granada</a:t>
            </a:r>
            <a:endParaRPr lang="es-ES" sz="2800" dirty="0"/>
          </a:p>
          <a:p>
            <a:r>
              <a:rPr lang="es-ES" sz="2800" b="1" dirty="0">
                <a:hlinkClick r:id="rId3" tooltip="http://rectorado.ugr.es/"/>
              </a:rPr>
              <a:t>Rectorado de la Universidad de Granada</a:t>
            </a:r>
            <a:endParaRPr lang="es-ES" sz="2800" dirty="0"/>
          </a:p>
          <a:p>
            <a:r>
              <a:rPr lang="es-ES" sz="2800" b="1" dirty="0">
                <a:hlinkClick r:id="rId4" tooltip="http://ve.ugr.es/"/>
              </a:rPr>
              <a:t>Vicerrectorado de Estudiantes y Empleabilidad</a:t>
            </a:r>
            <a:endParaRPr lang="es-ES" sz="2800" dirty="0"/>
          </a:p>
          <a:p>
            <a:r>
              <a:rPr lang="es-ES" sz="2800" b="1" dirty="0" err="1">
                <a:hlinkClick r:id="rId5" tooltip="http://creces.ugr.es/"/>
              </a:rPr>
              <a:t>CReCES</a:t>
            </a:r>
            <a:endParaRPr lang="es-ES" sz="2800" dirty="0"/>
          </a:p>
          <a:p>
            <a:r>
              <a:rPr lang="es-ES" sz="2800" b="1" dirty="0">
                <a:hlinkClick r:id="rId6" tooltip="http://serviciodealumnos.ugr.es/"/>
              </a:rPr>
              <a:t>Servicio de Alumnos</a:t>
            </a:r>
            <a:endParaRPr lang="es-ES" sz="2800" dirty="0"/>
          </a:p>
          <a:p>
            <a:r>
              <a:rPr lang="es-ES" sz="2800" b="1" dirty="0">
                <a:hlinkClick r:id="rId7" tooltip="http://www.juntadeandalucia.es/innovacioncienciayempresa/sguit/"/>
              </a:rPr>
              <a:t>Distrito Único Andaluz</a:t>
            </a:r>
            <a:endParaRPr lang="es-ES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8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400175" y="4290266"/>
            <a:ext cx="437197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r>
              <a:rPr lang="es-ES" dirty="0"/>
              <a:t>ESTADÍSTICA</a:t>
            </a:r>
            <a:br>
              <a:rPr lang="es-ES" dirty="0"/>
            </a:br>
            <a:r>
              <a:rPr lang="es-ES" dirty="0"/>
              <a:t> CONVOCATORIA </a:t>
            </a:r>
            <a:endParaRPr dirty="0"/>
          </a:p>
        </p:txBody>
      </p:sp>
      <p:pic>
        <p:nvPicPr>
          <p:cNvPr id="113" name="Google Shape;113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581" b="21581"/>
          <a:stretch/>
        </p:blipFill>
        <p:spPr>
          <a:xfrm>
            <a:off x="1143000" y="1500187"/>
            <a:ext cx="6856286" cy="257175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pic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5986463" y="4290266"/>
            <a:ext cx="2380297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 lnSpcReduction="10000"/>
          </a:bodyPr>
          <a:lstStyle/>
          <a:p>
            <a:pPr marL="0" indent="0" algn="ctr"/>
            <a:r>
              <a:rPr lang="es-ES" sz="2700" b="1" dirty="0" smtClean="0"/>
              <a:t>SEPTIEMBRE 2020</a:t>
            </a:r>
            <a:endParaRPr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1718974" y="1813693"/>
            <a:ext cx="5467500" cy="84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 fontScale="90000"/>
          </a:bodyPr>
          <a:lstStyle/>
          <a:p>
            <a:pPr algn="ctr">
              <a:buSzPts val="5000"/>
            </a:pPr>
            <a:r>
              <a:rPr lang="es-ES"/>
              <a:t>ALUMNOS PRESENTADOS</a:t>
            </a:r>
            <a:endParaRPr/>
          </a:p>
        </p:txBody>
      </p:sp>
      <p:graphicFrame>
        <p:nvGraphicFramePr>
          <p:cNvPr id="120" name="Google Shape;120;p5"/>
          <p:cNvGraphicFramePr/>
          <p:nvPr>
            <p:extLst>
              <p:ext uri="{D42A27DB-BD31-4B8C-83A1-F6EECF244321}">
                <p14:modId xmlns:p14="http://schemas.microsoft.com/office/powerpoint/2010/main" val="3409947519"/>
              </p:ext>
            </p:extLst>
          </p:nvPr>
        </p:nvGraphicFramePr>
        <p:xfrm>
          <a:off x="1944303" y="3228825"/>
          <a:ext cx="5553776" cy="2246586"/>
        </p:xfrm>
        <a:graphic>
          <a:graphicData uri="http://schemas.openxmlformats.org/drawingml/2006/table">
            <a:tbl>
              <a:tblPr firstRow="1" bandRow="1">
                <a:noFill/>
                <a:tableStyleId>{02782B83-C959-4EDE-850E-4EBA91F457CE}</a:tableStyleId>
              </a:tblPr>
              <a:tblGrid>
                <a:gridCol w="2776888"/>
                <a:gridCol w="2776888"/>
              </a:tblGrid>
              <a:tr h="4372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51441" marR="51441" marT="25721" marB="2572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2000" dirty="0"/>
                        <a:t>Nº DE EXÁMENES</a:t>
                      </a:r>
                      <a:endParaRPr sz="2000" dirty="0"/>
                    </a:p>
                  </a:txBody>
                  <a:tcPr marL="51441" marR="51441" marT="25721" marB="25721"/>
                </a:tc>
              </a:tr>
              <a:tr h="40633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dirty="0" smtClean="0"/>
                        <a:t>EXÁMENES TITULARES</a:t>
                      </a:r>
                      <a:endParaRPr sz="2000" dirty="0"/>
                    </a:p>
                  </a:txBody>
                  <a:tcPr marL="51441" marR="51441" marT="25721" marB="2572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dirty="0" smtClean="0"/>
                        <a:t>14</a:t>
                      </a:r>
                      <a:endParaRPr sz="2000" b="1" dirty="0"/>
                    </a:p>
                  </a:txBody>
                  <a:tcPr marL="51441" marR="51441" marT="25721" marB="25721" anchor="ctr"/>
                </a:tc>
              </a:tr>
              <a:tr h="6686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dirty="0" smtClean="0"/>
                        <a:t>EXÁMENES</a:t>
                      </a:r>
                      <a:r>
                        <a:rPr lang="es-ES" sz="2000" baseline="0" dirty="0" smtClean="0"/>
                        <a:t> POR INCOMPATIBILIDAD HORARIA</a:t>
                      </a:r>
                      <a:endParaRPr sz="2000" dirty="0"/>
                    </a:p>
                  </a:txBody>
                  <a:tcPr marL="51441" marR="51441" marT="25721" marB="2572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dirty="0" smtClean="0"/>
                        <a:t>0</a:t>
                      </a:r>
                      <a:endParaRPr sz="2000" b="1" dirty="0"/>
                    </a:p>
                  </a:txBody>
                  <a:tcPr marL="51441" marR="51441" marT="25721" marB="25721" anchor="ctr"/>
                </a:tc>
              </a:tr>
              <a:tr h="4372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dirty="0"/>
                        <a:t>TOTAL</a:t>
                      </a:r>
                      <a:endParaRPr sz="2000" dirty="0"/>
                    </a:p>
                  </a:txBody>
                  <a:tcPr marL="51441" marR="51441" marT="25721" marB="2572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dirty="0" smtClean="0"/>
                        <a:t>14</a:t>
                      </a:r>
                      <a:endParaRPr sz="2000" b="1" dirty="0"/>
                    </a:p>
                  </a:txBody>
                  <a:tcPr marL="51441" marR="51441" marT="25721" marB="2572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1718975" y="1741933"/>
            <a:ext cx="5467500" cy="84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 fontScale="90000"/>
          </a:bodyPr>
          <a:lstStyle/>
          <a:p>
            <a:pPr algn="ctr">
              <a:buSzPts val="5000"/>
            </a:pPr>
            <a:r>
              <a:rPr lang="es-ES"/>
              <a:t>CALIFICACIONES OBTENIDAS</a:t>
            </a:r>
            <a:endParaRPr/>
          </a:p>
        </p:txBody>
      </p:sp>
      <p:graphicFrame>
        <p:nvGraphicFramePr>
          <p:cNvPr id="133" name="Google Shape;133;p7"/>
          <p:cNvGraphicFramePr/>
          <p:nvPr>
            <p:extLst>
              <p:ext uri="{D42A27DB-BD31-4B8C-83A1-F6EECF244321}">
                <p14:modId xmlns:p14="http://schemas.microsoft.com/office/powerpoint/2010/main" val="601097301"/>
              </p:ext>
            </p:extLst>
          </p:nvPr>
        </p:nvGraphicFramePr>
        <p:xfrm>
          <a:off x="1309035" y="3638349"/>
          <a:ext cx="6766560" cy="1106905"/>
        </p:xfrm>
        <a:graphic>
          <a:graphicData uri="http://schemas.openxmlformats.org/drawingml/2006/table">
            <a:tbl>
              <a:tblPr firstRow="1" bandRow="1">
                <a:noFill/>
                <a:tableStyleId>{02782B83-C959-4EDE-850E-4EBA91F457CE}</a:tableStyleId>
              </a:tblPr>
              <a:tblGrid>
                <a:gridCol w="2255520"/>
                <a:gridCol w="2255520"/>
                <a:gridCol w="2255520"/>
              </a:tblGrid>
              <a:tr h="7192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51441" marR="51441" marT="25721" marB="2572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NOTA MEDIA EXAMEN </a:t>
                      </a:r>
                      <a:endParaRPr sz="2000"/>
                    </a:p>
                  </a:txBody>
                  <a:tcPr marL="51441" marR="51441" marT="25721" marB="2572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PORCENTAJE DE APROBADOS</a:t>
                      </a:r>
                      <a:endParaRPr sz="2000"/>
                    </a:p>
                  </a:txBody>
                  <a:tcPr marL="51441" marR="51441" marT="25721" marB="25721"/>
                </a:tc>
              </a:tr>
              <a:tr h="3876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dirty="0"/>
                        <a:t>EXAMEN TITULAR </a:t>
                      </a:r>
                      <a:endParaRPr sz="2000" dirty="0"/>
                    </a:p>
                  </a:txBody>
                  <a:tcPr marL="51441" marR="51441" marT="25721" marB="2572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5.02</a:t>
                      </a:r>
                      <a:endParaRPr sz="2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41" marR="51441" marT="25721" marB="25721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50 </a:t>
                      </a:r>
                      <a:r>
                        <a:rPr lang="es-ES"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2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41" marR="51441" marT="25721" marB="2572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85595"/>
              </p:ext>
            </p:extLst>
          </p:nvPr>
        </p:nvGraphicFramePr>
        <p:xfrm>
          <a:off x="1437372" y="280469"/>
          <a:ext cx="6096000" cy="6187440"/>
        </p:xfrm>
        <a:graphic>
          <a:graphicData uri="http://schemas.openxmlformats.org/drawingml/2006/table">
            <a:tbl>
              <a:tblPr firstRow="1" bandRow="1">
                <a:tableStyleId>{02782B83-C959-4EDE-850E-4EBA91F457CE}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Intervalo</a:t>
                      </a:r>
                      <a:r>
                        <a:rPr lang="es-ES" sz="2000" baseline="0" dirty="0" smtClean="0"/>
                        <a:t> Calificaciones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Número de Alumnos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[0,1)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0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[1,2)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1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[2,3)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1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[3,4)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4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[4,5)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1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[5,6)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2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[6,7)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1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[7,8)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1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[8,9)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3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[9,10]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0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45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952</Words>
  <Application>Microsoft Office PowerPoint</Application>
  <PresentationFormat>Presentación en pantalla (4:3)</PresentationFormat>
  <Paragraphs>163</Paragraphs>
  <Slides>18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Noto Sans Symbols</vt:lpstr>
      <vt:lpstr>Times New Roman</vt:lpstr>
      <vt:lpstr>Tw Cen MT</vt:lpstr>
      <vt:lpstr>Twentieth Century</vt:lpstr>
      <vt:lpstr>Wingdings</vt:lpstr>
      <vt:lpstr>Integral</vt:lpstr>
      <vt:lpstr>Acrobat Document</vt:lpstr>
      <vt:lpstr>INFORME DE LA PONENCIA</vt:lpstr>
      <vt:lpstr>PONENTE</vt:lpstr>
      <vt:lpstr>DIRECCIONES DE INTERÉS</vt:lpstr>
      <vt:lpstr>Distrito Único Andaluz </vt:lpstr>
      <vt:lpstr>COORDINACIÓN GENERAL DE ACCESO-UGR </vt:lpstr>
      <vt:lpstr>ESTADÍSTICA  CONVOCATORIA </vt:lpstr>
      <vt:lpstr>ALUMNOS PRESENTADOS</vt:lpstr>
      <vt:lpstr>CALIFICACIONES OBTENIDAS</vt:lpstr>
      <vt:lpstr>Presentación de PowerPoint</vt:lpstr>
      <vt:lpstr>Distribución por calificaciones</vt:lpstr>
      <vt:lpstr>FASE DE RECLAMACIONES </vt:lpstr>
      <vt:lpstr>CONVOCATORIA ÚNICA ORDINARIA   9 y 10 de abril de 2021  Primer Día: Fase General, 9 de abril</vt:lpstr>
      <vt:lpstr>Segundo Día: Fase Específica, 10 de abril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LA PONENCIA</dc:title>
  <dc:creator>domingo gámez domingo</dc:creator>
  <cp:lastModifiedBy>domingo gámez domingo</cp:lastModifiedBy>
  <cp:revision>56</cp:revision>
  <cp:lastPrinted>2019-10-23T21:43:00Z</cp:lastPrinted>
  <dcterms:created xsi:type="dcterms:W3CDTF">2019-06-18T10:18:06Z</dcterms:created>
  <dcterms:modified xsi:type="dcterms:W3CDTF">2021-02-15T16:26:56Z</dcterms:modified>
</cp:coreProperties>
</file>