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2" r:id="rId8"/>
    <p:sldId id="263" r:id="rId9"/>
    <p:sldId id="266" r:id="rId10"/>
    <p:sldId id="265" r:id="rId11"/>
    <p:sldId id="267" r:id="rId12"/>
    <p:sldId id="268" r:id="rId13"/>
    <p:sldId id="269" r:id="rId14"/>
    <p:sldId id="270" r:id="rId15"/>
    <p:sldId id="271" r:id="rId16"/>
    <p:sldId id="272" r:id="rId17"/>
    <p:sldId id="273" r:id="rId18"/>
    <p:sldId id="274" r:id="rId19"/>
    <p:sldId id="275" r:id="rId20"/>
    <p:sldId id="276" r:id="rId21"/>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755576" y="260648"/>
            <a:ext cx="7772400" cy="1470025"/>
          </a:xfrm>
        </p:spPr>
        <p:txBody>
          <a:bodyPr/>
          <a:lstStyle/>
          <a:p>
            <a:r>
              <a:rPr lang="es-ES" dirty="0" smtClean="0"/>
              <a:t>Haga clic para modificar el estilo de título del patrón</a:t>
            </a:r>
            <a:endParaRPr lang="es-ES" dirty="0"/>
          </a:p>
        </p:txBody>
      </p:sp>
      <p:sp>
        <p:nvSpPr>
          <p:cNvPr id="3" name="2 Subtítulo"/>
          <p:cNvSpPr>
            <a:spLocks noGrp="1"/>
          </p:cNvSpPr>
          <p:nvPr>
            <p:ph type="subTitle" idx="1"/>
          </p:nvPr>
        </p:nvSpPr>
        <p:spPr>
          <a:xfrm>
            <a:off x="755576" y="1988840"/>
            <a:ext cx="7776864" cy="4176464"/>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dirty="0" smtClean="0"/>
              <a:t>Haga clic para modificar el estilo de subtítulo del patrón</a:t>
            </a:r>
            <a:endParaRPr lang="es-ES" dirty="0"/>
          </a:p>
        </p:txBody>
      </p:sp>
      <p:sp>
        <p:nvSpPr>
          <p:cNvPr id="4" name="3 Marcador de fecha"/>
          <p:cNvSpPr>
            <a:spLocks noGrp="1"/>
          </p:cNvSpPr>
          <p:nvPr>
            <p:ph type="dt" sz="half" idx="10"/>
          </p:nvPr>
        </p:nvSpPr>
        <p:spPr/>
        <p:txBody>
          <a:bodyPr/>
          <a:lstStyle/>
          <a:p>
            <a:fld id="{29E440BA-EF9B-40D8-BED6-B8589BFB3D84}" type="datetimeFigureOut">
              <a:rPr lang="es-ES" smtClean="0"/>
              <a:t>15/02/2021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46B0DAF-E5FA-4054-9AD0-CB09CBA7C974}" type="slidenum">
              <a:rPr lang="es-ES" smtClean="0"/>
              <a:t>‹Nº›</a:t>
            </a:fld>
            <a:endParaRPr lang="es-ES"/>
          </a:p>
        </p:txBody>
      </p:sp>
    </p:spTree>
    <p:extLst>
      <p:ext uri="{BB962C8B-B14F-4D97-AF65-F5344CB8AC3E}">
        <p14:creationId xmlns:p14="http://schemas.microsoft.com/office/powerpoint/2010/main" val="27714049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29E440BA-EF9B-40D8-BED6-B8589BFB3D84}" type="datetimeFigureOut">
              <a:rPr lang="es-ES" smtClean="0"/>
              <a:t>15/02/2021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46B0DAF-E5FA-4054-9AD0-CB09CBA7C974}" type="slidenum">
              <a:rPr lang="es-ES" smtClean="0"/>
              <a:t>‹Nº›</a:t>
            </a:fld>
            <a:endParaRPr lang="es-ES"/>
          </a:p>
        </p:txBody>
      </p:sp>
    </p:spTree>
    <p:extLst>
      <p:ext uri="{BB962C8B-B14F-4D97-AF65-F5344CB8AC3E}">
        <p14:creationId xmlns:p14="http://schemas.microsoft.com/office/powerpoint/2010/main" val="4536479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29E440BA-EF9B-40D8-BED6-B8589BFB3D84}" type="datetimeFigureOut">
              <a:rPr lang="es-ES" smtClean="0"/>
              <a:t>15/02/2021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46B0DAF-E5FA-4054-9AD0-CB09CBA7C974}" type="slidenum">
              <a:rPr lang="es-ES" smtClean="0"/>
              <a:t>‹Nº›</a:t>
            </a:fld>
            <a:endParaRPr lang="es-ES"/>
          </a:p>
        </p:txBody>
      </p:sp>
    </p:spTree>
    <p:extLst>
      <p:ext uri="{BB962C8B-B14F-4D97-AF65-F5344CB8AC3E}">
        <p14:creationId xmlns:p14="http://schemas.microsoft.com/office/powerpoint/2010/main" val="29393577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29E440BA-EF9B-40D8-BED6-B8589BFB3D84}" type="datetimeFigureOut">
              <a:rPr lang="es-ES" smtClean="0"/>
              <a:t>15/02/2021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46B0DAF-E5FA-4054-9AD0-CB09CBA7C974}" type="slidenum">
              <a:rPr lang="es-ES" smtClean="0"/>
              <a:t>‹Nº›</a:t>
            </a:fld>
            <a:endParaRPr lang="es-ES"/>
          </a:p>
        </p:txBody>
      </p:sp>
    </p:spTree>
    <p:extLst>
      <p:ext uri="{BB962C8B-B14F-4D97-AF65-F5344CB8AC3E}">
        <p14:creationId xmlns:p14="http://schemas.microsoft.com/office/powerpoint/2010/main" val="9389104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29E440BA-EF9B-40D8-BED6-B8589BFB3D84}" type="datetimeFigureOut">
              <a:rPr lang="es-ES" smtClean="0"/>
              <a:t>15/02/2021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46B0DAF-E5FA-4054-9AD0-CB09CBA7C974}" type="slidenum">
              <a:rPr lang="es-ES" smtClean="0"/>
              <a:t>‹Nº›</a:t>
            </a:fld>
            <a:endParaRPr lang="es-ES"/>
          </a:p>
        </p:txBody>
      </p:sp>
    </p:spTree>
    <p:extLst>
      <p:ext uri="{BB962C8B-B14F-4D97-AF65-F5344CB8AC3E}">
        <p14:creationId xmlns:p14="http://schemas.microsoft.com/office/powerpoint/2010/main" val="37641181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29E440BA-EF9B-40D8-BED6-B8589BFB3D84}" type="datetimeFigureOut">
              <a:rPr lang="es-ES" smtClean="0"/>
              <a:t>15/02/2021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46B0DAF-E5FA-4054-9AD0-CB09CBA7C974}" type="slidenum">
              <a:rPr lang="es-ES" smtClean="0"/>
              <a:t>‹Nº›</a:t>
            </a:fld>
            <a:endParaRPr lang="es-ES"/>
          </a:p>
        </p:txBody>
      </p:sp>
    </p:spTree>
    <p:extLst>
      <p:ext uri="{BB962C8B-B14F-4D97-AF65-F5344CB8AC3E}">
        <p14:creationId xmlns:p14="http://schemas.microsoft.com/office/powerpoint/2010/main" val="3986461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29E440BA-EF9B-40D8-BED6-B8589BFB3D84}" type="datetimeFigureOut">
              <a:rPr lang="es-ES" smtClean="0"/>
              <a:t>15/02/2021</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E46B0DAF-E5FA-4054-9AD0-CB09CBA7C974}" type="slidenum">
              <a:rPr lang="es-ES" smtClean="0"/>
              <a:t>‹Nº›</a:t>
            </a:fld>
            <a:endParaRPr lang="es-ES"/>
          </a:p>
        </p:txBody>
      </p:sp>
    </p:spTree>
    <p:extLst>
      <p:ext uri="{BB962C8B-B14F-4D97-AF65-F5344CB8AC3E}">
        <p14:creationId xmlns:p14="http://schemas.microsoft.com/office/powerpoint/2010/main" val="15227232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29E440BA-EF9B-40D8-BED6-B8589BFB3D84}" type="datetimeFigureOut">
              <a:rPr lang="es-ES" smtClean="0"/>
              <a:t>15/02/2021</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E46B0DAF-E5FA-4054-9AD0-CB09CBA7C974}" type="slidenum">
              <a:rPr lang="es-ES" smtClean="0"/>
              <a:t>‹Nº›</a:t>
            </a:fld>
            <a:endParaRPr lang="es-ES"/>
          </a:p>
        </p:txBody>
      </p:sp>
    </p:spTree>
    <p:extLst>
      <p:ext uri="{BB962C8B-B14F-4D97-AF65-F5344CB8AC3E}">
        <p14:creationId xmlns:p14="http://schemas.microsoft.com/office/powerpoint/2010/main" val="12596468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9E440BA-EF9B-40D8-BED6-B8589BFB3D84}" type="datetimeFigureOut">
              <a:rPr lang="es-ES" smtClean="0"/>
              <a:t>15/02/2021</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E46B0DAF-E5FA-4054-9AD0-CB09CBA7C974}" type="slidenum">
              <a:rPr lang="es-ES" smtClean="0"/>
              <a:t>‹Nº›</a:t>
            </a:fld>
            <a:endParaRPr lang="es-ES"/>
          </a:p>
        </p:txBody>
      </p:sp>
    </p:spTree>
    <p:extLst>
      <p:ext uri="{BB962C8B-B14F-4D97-AF65-F5344CB8AC3E}">
        <p14:creationId xmlns:p14="http://schemas.microsoft.com/office/powerpoint/2010/main" val="37126216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9E440BA-EF9B-40D8-BED6-B8589BFB3D84}" type="datetimeFigureOut">
              <a:rPr lang="es-ES" smtClean="0"/>
              <a:t>15/02/2021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46B0DAF-E5FA-4054-9AD0-CB09CBA7C974}" type="slidenum">
              <a:rPr lang="es-ES" smtClean="0"/>
              <a:t>‹Nº›</a:t>
            </a:fld>
            <a:endParaRPr lang="es-ES"/>
          </a:p>
        </p:txBody>
      </p:sp>
    </p:spTree>
    <p:extLst>
      <p:ext uri="{BB962C8B-B14F-4D97-AF65-F5344CB8AC3E}">
        <p14:creationId xmlns:p14="http://schemas.microsoft.com/office/powerpoint/2010/main" val="1824449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9E440BA-EF9B-40D8-BED6-B8589BFB3D84}" type="datetimeFigureOut">
              <a:rPr lang="es-ES" smtClean="0"/>
              <a:t>15/02/2021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46B0DAF-E5FA-4054-9AD0-CB09CBA7C974}" type="slidenum">
              <a:rPr lang="es-ES" smtClean="0"/>
              <a:t>‹Nº›</a:t>
            </a:fld>
            <a:endParaRPr lang="es-ES"/>
          </a:p>
        </p:txBody>
      </p:sp>
    </p:spTree>
    <p:extLst>
      <p:ext uri="{BB962C8B-B14F-4D97-AF65-F5344CB8AC3E}">
        <p14:creationId xmlns:p14="http://schemas.microsoft.com/office/powerpoint/2010/main" val="35065964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E440BA-EF9B-40D8-BED6-B8589BFB3D84}" type="datetimeFigureOut">
              <a:rPr lang="es-ES" smtClean="0"/>
              <a:t>15/02/2021</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6B0DAF-E5FA-4054-9AD0-CB09CBA7C974}" type="slidenum">
              <a:rPr lang="es-ES" smtClean="0"/>
              <a:t>‹Nº›</a:t>
            </a:fld>
            <a:endParaRPr lang="es-ES"/>
          </a:p>
        </p:txBody>
      </p:sp>
    </p:spTree>
    <p:extLst>
      <p:ext uri="{BB962C8B-B14F-4D97-AF65-F5344CB8AC3E}">
        <p14:creationId xmlns:p14="http://schemas.microsoft.com/office/powerpoint/2010/main" val="23871744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39552" y="188641"/>
            <a:ext cx="7700392" cy="1008112"/>
          </a:xfrm>
        </p:spPr>
        <p:txBody>
          <a:bodyPr>
            <a:normAutofit/>
          </a:bodyPr>
          <a:lstStyle/>
          <a:p>
            <a:r>
              <a:rPr lang="es-ES" sz="2400" dirty="0" smtClean="0"/>
              <a:t>Historia de la Filosofía para mayores de 25 años (Boja 189 de 2018). Temario.</a:t>
            </a:r>
            <a:endParaRPr lang="es-ES" sz="2400" dirty="0"/>
          </a:p>
        </p:txBody>
      </p:sp>
      <p:sp>
        <p:nvSpPr>
          <p:cNvPr id="3" name="2 Subtítulo"/>
          <p:cNvSpPr>
            <a:spLocks noGrp="1"/>
          </p:cNvSpPr>
          <p:nvPr>
            <p:ph type="subTitle" idx="1"/>
          </p:nvPr>
        </p:nvSpPr>
        <p:spPr>
          <a:xfrm>
            <a:off x="395536" y="1052736"/>
            <a:ext cx="8064896" cy="5544616"/>
          </a:xfrm>
        </p:spPr>
        <p:txBody>
          <a:bodyPr>
            <a:normAutofit fontScale="85000" lnSpcReduction="10000"/>
          </a:bodyPr>
          <a:lstStyle/>
          <a:p>
            <a:pPr algn="just"/>
            <a:r>
              <a:rPr lang="es-ES" b="1" dirty="0" smtClean="0"/>
              <a:t>Bloque 1</a:t>
            </a:r>
            <a:r>
              <a:rPr lang="es-ES" dirty="0" smtClean="0"/>
              <a:t>.</a:t>
            </a:r>
          </a:p>
          <a:p>
            <a:pPr algn="just"/>
            <a:r>
              <a:rPr lang="es-ES" dirty="0" smtClean="0"/>
              <a:t> 1.1.</a:t>
            </a:r>
            <a:r>
              <a:rPr lang="es-ES_tradnl" dirty="0" smtClean="0"/>
              <a:t> </a:t>
            </a:r>
            <a:r>
              <a:rPr lang="es-ES_tradnl" dirty="0"/>
              <a:t>Naturaleza y cultura en el pensamiento griego</a:t>
            </a:r>
            <a:r>
              <a:rPr lang="es-ES_tradnl" dirty="0" smtClean="0"/>
              <a:t>. 1.2. Conocimiento </a:t>
            </a:r>
            <a:r>
              <a:rPr lang="es-ES_tradnl" dirty="0"/>
              <a:t>y política en </a:t>
            </a:r>
            <a:r>
              <a:rPr lang="es-ES_tradnl" b="1" dirty="0">
                <a:solidFill>
                  <a:srgbClr val="FF0000"/>
                </a:solidFill>
              </a:rPr>
              <a:t>Platón</a:t>
            </a:r>
            <a:r>
              <a:rPr lang="es-ES_tradnl" dirty="0" smtClean="0"/>
              <a:t>. </a:t>
            </a:r>
            <a:r>
              <a:rPr lang="es-ES" dirty="0"/>
              <a:t> </a:t>
            </a:r>
            <a:endParaRPr lang="es-ES" dirty="0" smtClean="0"/>
          </a:p>
          <a:p>
            <a:pPr algn="just"/>
            <a:r>
              <a:rPr lang="es-ES" b="1" dirty="0" smtClean="0"/>
              <a:t>Bloque 2.</a:t>
            </a:r>
            <a:r>
              <a:rPr lang="es-ES" dirty="0" smtClean="0"/>
              <a:t> De la Edad Media a la Filosofía Moderna. </a:t>
            </a:r>
          </a:p>
          <a:p>
            <a:pPr algn="just"/>
            <a:r>
              <a:rPr lang="es-ES" dirty="0" smtClean="0"/>
              <a:t>2.1. </a:t>
            </a:r>
            <a:r>
              <a:rPr lang="es-ES_tradnl" dirty="0" smtClean="0"/>
              <a:t>Filosofía </a:t>
            </a:r>
            <a:r>
              <a:rPr lang="es-ES_tradnl" dirty="0"/>
              <a:t>y </a:t>
            </a:r>
            <a:r>
              <a:rPr lang="es-ES_tradnl" dirty="0" smtClean="0"/>
              <a:t>religión. 2.2. El </a:t>
            </a:r>
            <a:r>
              <a:rPr lang="es-ES_tradnl" dirty="0"/>
              <a:t>origen del conocimiento: racionalismo y </a:t>
            </a:r>
            <a:r>
              <a:rPr lang="es-ES_tradnl" dirty="0" smtClean="0"/>
              <a:t>empirismo. </a:t>
            </a:r>
            <a:r>
              <a:rPr lang="es-ES_tradnl" b="1" dirty="0" smtClean="0">
                <a:solidFill>
                  <a:srgbClr val="FF0000"/>
                </a:solidFill>
              </a:rPr>
              <a:t>(Descartes)</a:t>
            </a:r>
            <a:endParaRPr lang="es-ES" b="1" dirty="0" smtClean="0">
              <a:solidFill>
                <a:srgbClr val="FF0000"/>
              </a:solidFill>
            </a:endParaRPr>
          </a:p>
          <a:p>
            <a:pPr algn="just"/>
            <a:r>
              <a:rPr lang="es-ES" b="1" dirty="0" smtClean="0"/>
              <a:t>Bloque 3</a:t>
            </a:r>
            <a:r>
              <a:rPr lang="es-ES" dirty="0" smtClean="0"/>
              <a:t>. De la Ilustración a la Filosofía del </a:t>
            </a:r>
            <a:r>
              <a:rPr lang="es-ES" dirty="0" err="1" smtClean="0"/>
              <a:t>S.XIX</a:t>
            </a:r>
            <a:r>
              <a:rPr lang="es-ES" dirty="0" smtClean="0"/>
              <a:t>.</a:t>
            </a:r>
          </a:p>
          <a:p>
            <a:pPr algn="just"/>
            <a:r>
              <a:rPr lang="es-ES" dirty="0" smtClean="0"/>
              <a:t> 3.1. </a:t>
            </a:r>
            <a:r>
              <a:rPr lang="es-ES_tradnl" dirty="0" smtClean="0"/>
              <a:t>La </a:t>
            </a:r>
            <a:r>
              <a:rPr lang="es-ES_tradnl" dirty="0"/>
              <a:t>filosofía de la ilustración: </a:t>
            </a:r>
            <a:r>
              <a:rPr lang="es-ES_tradnl" b="1" dirty="0">
                <a:solidFill>
                  <a:srgbClr val="FF0000"/>
                </a:solidFill>
              </a:rPr>
              <a:t>Kant</a:t>
            </a:r>
            <a:r>
              <a:rPr lang="es-ES_tradnl" dirty="0" smtClean="0"/>
              <a:t>. 3.2</a:t>
            </a:r>
            <a:r>
              <a:rPr lang="es-ES_tradnl" dirty="0"/>
              <a:t>. Crisis de la razón ilustrada: </a:t>
            </a:r>
            <a:r>
              <a:rPr lang="es-ES_tradnl" b="1" dirty="0" smtClean="0">
                <a:solidFill>
                  <a:srgbClr val="FF0000"/>
                </a:solidFill>
              </a:rPr>
              <a:t>Nietzsche.</a:t>
            </a:r>
            <a:endParaRPr lang="es-ES" b="1" dirty="0" smtClean="0">
              <a:solidFill>
                <a:srgbClr val="FF0000"/>
              </a:solidFill>
            </a:endParaRPr>
          </a:p>
          <a:p>
            <a:pPr algn="just"/>
            <a:r>
              <a:rPr lang="es-ES" b="1" dirty="0" smtClean="0"/>
              <a:t>Bloque 4. La Filosofía Contemporánea.</a:t>
            </a:r>
          </a:p>
          <a:p>
            <a:pPr algn="just"/>
            <a:r>
              <a:rPr lang="es-ES" b="1" dirty="0" smtClean="0"/>
              <a:t> </a:t>
            </a:r>
            <a:r>
              <a:rPr lang="es-ES" dirty="0" smtClean="0"/>
              <a:t>4.1. </a:t>
            </a:r>
            <a:r>
              <a:rPr lang="es-ES_tradnl" dirty="0" smtClean="0"/>
              <a:t>El </a:t>
            </a:r>
            <a:r>
              <a:rPr lang="es-ES_tradnl" dirty="0" err="1"/>
              <a:t>raciovitalismo</a:t>
            </a:r>
            <a:r>
              <a:rPr lang="es-ES_tradnl" dirty="0"/>
              <a:t> de </a:t>
            </a:r>
            <a:r>
              <a:rPr lang="es-ES_tradnl" b="1" dirty="0">
                <a:solidFill>
                  <a:srgbClr val="FF0000"/>
                </a:solidFill>
              </a:rPr>
              <a:t>Ortega y Gasset.</a:t>
            </a:r>
            <a:endParaRPr lang="es-ES" b="1" dirty="0">
              <a:solidFill>
                <a:srgbClr val="FF0000"/>
              </a:solidFill>
            </a:endParaRPr>
          </a:p>
          <a:p>
            <a:r>
              <a:rPr lang="es-ES_tradnl" dirty="0"/>
              <a:t>4.2. Corrientes filosóficas y democracia en el siglo XX.</a:t>
            </a:r>
            <a:endParaRPr lang="es-ES" dirty="0"/>
          </a:p>
          <a:p>
            <a:pPr algn="just"/>
            <a:endParaRPr lang="es-ES" b="1" dirty="0"/>
          </a:p>
          <a:p>
            <a:endParaRPr lang="es-ES" dirty="0"/>
          </a:p>
        </p:txBody>
      </p:sp>
    </p:spTree>
    <p:extLst>
      <p:ext uri="{BB962C8B-B14F-4D97-AF65-F5344CB8AC3E}">
        <p14:creationId xmlns:p14="http://schemas.microsoft.com/office/powerpoint/2010/main" val="17998978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116632"/>
            <a:ext cx="8363272" cy="864096"/>
          </a:xfrm>
        </p:spPr>
        <p:txBody>
          <a:bodyPr>
            <a:normAutofit fontScale="90000"/>
          </a:bodyPr>
          <a:lstStyle/>
          <a:p>
            <a:r>
              <a:rPr lang="es-ES" sz="2700" dirty="0" smtClean="0"/>
              <a:t>4ª Pregunta: relación del tema o el autor elegido con una posición filosófica de otra época</a:t>
            </a:r>
            <a:r>
              <a:rPr lang="es-ES" dirty="0" smtClean="0"/>
              <a:t> </a:t>
            </a:r>
            <a:endParaRPr lang="es-ES" dirty="0"/>
          </a:p>
        </p:txBody>
      </p:sp>
      <p:sp>
        <p:nvSpPr>
          <p:cNvPr id="3" name="2 Marcador de contenido"/>
          <p:cNvSpPr>
            <a:spLocks noGrp="1"/>
          </p:cNvSpPr>
          <p:nvPr>
            <p:ph idx="1"/>
          </p:nvPr>
        </p:nvSpPr>
        <p:spPr>
          <a:xfrm>
            <a:off x="107504" y="1124744"/>
            <a:ext cx="8445624" cy="5688632"/>
          </a:xfrm>
        </p:spPr>
        <p:txBody>
          <a:bodyPr>
            <a:normAutofit fontScale="92500" lnSpcReduction="10000"/>
          </a:bodyPr>
          <a:lstStyle/>
          <a:p>
            <a:pPr algn="just"/>
            <a:r>
              <a:rPr lang="es-ES" dirty="0" smtClean="0"/>
              <a:t>Con Platón (primer texto). Se puede comparar con su teoría de la reminiscencia (el conocimiento de las ideas no procede de la experiencia; la reminiscencia como otra versión del innatismo o el racionalismo cartesiano).</a:t>
            </a:r>
          </a:p>
          <a:p>
            <a:pPr algn="just"/>
            <a:r>
              <a:rPr lang="es-ES" dirty="0" smtClean="0"/>
              <a:t>Con Nietzsche (segundo texto): en Descartes la razón fuente última de la verdad (intuición y deducción) frente a la crítica que hace Nietzsche de la interpretación metafísica de la “razón” realizada por los filósofos. </a:t>
            </a:r>
          </a:p>
          <a:p>
            <a:pPr algn="just"/>
            <a:r>
              <a:rPr lang="es-ES" dirty="0" smtClean="0"/>
              <a:t>Con Ortega ( quinto texto): frente al “racionalismo” y al “relativismo”: la doctrina del perspectivismo y el </a:t>
            </a:r>
            <a:r>
              <a:rPr lang="es-ES" dirty="0" err="1" smtClean="0"/>
              <a:t>raciovitalismo</a:t>
            </a:r>
            <a:r>
              <a:rPr lang="es-ES" dirty="0" smtClean="0"/>
              <a:t>. </a:t>
            </a:r>
          </a:p>
          <a:p>
            <a:pPr algn="just"/>
            <a:endParaRPr lang="es-ES" dirty="0"/>
          </a:p>
        </p:txBody>
      </p:sp>
    </p:spTree>
    <p:extLst>
      <p:ext uri="{BB962C8B-B14F-4D97-AF65-F5344CB8AC3E}">
        <p14:creationId xmlns:p14="http://schemas.microsoft.com/office/powerpoint/2010/main" val="35942629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Modelo 2. Texto de Platón.</a:t>
            </a:r>
            <a:endParaRPr lang="es-ES" dirty="0"/>
          </a:p>
        </p:txBody>
      </p:sp>
      <p:sp>
        <p:nvSpPr>
          <p:cNvPr id="3" name="2 Marcador de contenido"/>
          <p:cNvSpPr>
            <a:spLocks noGrp="1"/>
          </p:cNvSpPr>
          <p:nvPr>
            <p:ph idx="1"/>
          </p:nvPr>
        </p:nvSpPr>
        <p:spPr/>
        <p:txBody>
          <a:bodyPr>
            <a:normAutofit fontScale="70000" lnSpcReduction="20000"/>
          </a:bodyPr>
          <a:lstStyle/>
          <a:p>
            <a:pPr algn="just"/>
            <a:r>
              <a:rPr lang="es-ES_tradnl" sz="3400" dirty="0"/>
              <a:t>“Examina ahora el caso de </a:t>
            </a:r>
            <a:r>
              <a:rPr lang="es-ES_tradnl" sz="3400" b="1" dirty="0"/>
              <a:t>una liberación de sus cadenas </a:t>
            </a:r>
            <a:r>
              <a:rPr lang="es-ES_tradnl" sz="3400" dirty="0"/>
              <a:t>y de una curación de su ignorancia, qué pasaría si naturalmente les ocurriese esto: que uno de ellos fuera liberado y forzado a levantarse de repente, volver el cuello y marchar mirando a la luz, y al hacer todo esto, sufriera y a causa del encandilamiento fuera incapaz de percibir aquellas cosas cuyas </a:t>
            </a:r>
            <a:r>
              <a:rPr lang="es-ES_tradnl" sz="3400" b="1" u="sng" dirty="0"/>
              <a:t>sombras</a:t>
            </a:r>
            <a:r>
              <a:rPr lang="es-ES_tradnl" sz="3400" dirty="0"/>
              <a:t> había visto antes. ¿Qué piensas que respondería si se le dijese que lo que había visto antes eran fruslerías y que ahora, en cambio está más próximo a </a:t>
            </a:r>
            <a:r>
              <a:rPr lang="es-ES_tradnl" sz="3400" b="1" u="sng" dirty="0"/>
              <a:t>lo real</a:t>
            </a:r>
            <a:r>
              <a:rPr lang="es-ES_tradnl" sz="3400" dirty="0"/>
              <a:t>, vuelto hacia cosas más reales y que mira correctamente? Y si se le mostrara cada uno de los objetos que pasan del otro lado del tabique y se le obligara a contestar preguntas sobre lo que son, ¿no piensas que se sentirá en dificultades y que considerará que las cosas que antes veía eran </a:t>
            </a:r>
            <a:r>
              <a:rPr lang="es-ES_tradnl" sz="3400" b="1" dirty="0"/>
              <a:t>más verdaderas que las que se le muestran ahora</a:t>
            </a:r>
            <a:r>
              <a:rPr lang="es-ES_tradnl" sz="3400" dirty="0"/>
              <a:t>?”. Platón, </a:t>
            </a:r>
            <a:r>
              <a:rPr lang="es-ES_tradnl" sz="3400" i="1" dirty="0"/>
              <a:t>República</a:t>
            </a:r>
            <a:r>
              <a:rPr lang="es-ES_tradnl" sz="3400" dirty="0"/>
              <a:t>, Libro VII.</a:t>
            </a:r>
            <a:endParaRPr lang="es-ES" sz="3400" dirty="0"/>
          </a:p>
          <a:p>
            <a:endParaRPr lang="es-ES" dirty="0"/>
          </a:p>
        </p:txBody>
      </p:sp>
    </p:spTree>
    <p:extLst>
      <p:ext uri="{BB962C8B-B14F-4D97-AF65-F5344CB8AC3E}">
        <p14:creationId xmlns:p14="http://schemas.microsoft.com/office/powerpoint/2010/main" val="13254699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2800" dirty="0" smtClean="0"/>
              <a:t>Pregunta 1:</a:t>
            </a:r>
            <a:r>
              <a:rPr lang="es-ES_tradnl" sz="2800" dirty="0"/>
              <a:t> Descripción del contexto filosófico que influye en el autor del texto.</a:t>
            </a:r>
            <a:endParaRPr lang="es-ES" sz="2800" dirty="0"/>
          </a:p>
        </p:txBody>
      </p:sp>
      <p:sp>
        <p:nvSpPr>
          <p:cNvPr id="3" name="2 Marcador de contenido"/>
          <p:cNvSpPr>
            <a:spLocks noGrp="1"/>
          </p:cNvSpPr>
          <p:nvPr>
            <p:ph idx="1"/>
          </p:nvPr>
        </p:nvSpPr>
        <p:spPr/>
        <p:txBody>
          <a:bodyPr>
            <a:normAutofit lnSpcReduction="10000"/>
          </a:bodyPr>
          <a:lstStyle/>
          <a:p>
            <a:r>
              <a:rPr lang="es-ES" dirty="0" smtClean="0"/>
              <a:t>Tema de la República: teoría de la justicia.</a:t>
            </a:r>
          </a:p>
          <a:p>
            <a:pPr algn="just"/>
            <a:r>
              <a:rPr lang="es-ES" dirty="0" smtClean="0"/>
              <a:t>Influencias: las discusiones sofísticas sobre la justicia (diversas opciones del convencionalismo o </a:t>
            </a:r>
            <a:r>
              <a:rPr lang="es-ES" dirty="0" err="1" smtClean="0"/>
              <a:t>contractualismo</a:t>
            </a:r>
            <a:r>
              <a:rPr lang="es-ES" dirty="0" smtClean="0"/>
              <a:t>: la teoría expuesta por Glaucón; </a:t>
            </a:r>
            <a:r>
              <a:rPr lang="es-ES" dirty="0" smtClean="0"/>
              <a:t>la </a:t>
            </a:r>
            <a:r>
              <a:rPr lang="es-ES" dirty="0" smtClean="0"/>
              <a:t>justicia como mal menor).</a:t>
            </a:r>
          </a:p>
          <a:p>
            <a:pPr algn="just"/>
            <a:r>
              <a:rPr lang="es-ES" dirty="0" smtClean="0"/>
              <a:t>Respuesta de Sócrates.</a:t>
            </a:r>
          </a:p>
          <a:p>
            <a:pPr algn="just"/>
            <a:r>
              <a:rPr lang="es-ES" dirty="0" smtClean="0"/>
              <a:t>Influencias de otros filósofos como Heráclito o Parménides.</a:t>
            </a:r>
            <a:endParaRPr lang="es-ES" dirty="0"/>
          </a:p>
        </p:txBody>
      </p:sp>
    </p:spTree>
    <p:extLst>
      <p:ext uri="{BB962C8B-B14F-4D97-AF65-F5344CB8AC3E}">
        <p14:creationId xmlns:p14="http://schemas.microsoft.com/office/powerpoint/2010/main" val="9483306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2400" dirty="0"/>
              <a:t>2.	Identificación y explicación del contenido del texto. </a:t>
            </a:r>
            <a:r>
              <a:rPr lang="es-ES" sz="2400" dirty="0"/>
              <a:t/>
            </a:r>
            <a:br>
              <a:rPr lang="es-ES" sz="2400" dirty="0"/>
            </a:br>
            <a:endParaRPr lang="es-ES" sz="2400" dirty="0"/>
          </a:p>
        </p:txBody>
      </p:sp>
      <p:sp>
        <p:nvSpPr>
          <p:cNvPr id="3" name="2 Marcador de contenido"/>
          <p:cNvSpPr>
            <a:spLocks noGrp="1"/>
          </p:cNvSpPr>
          <p:nvPr>
            <p:ph idx="1"/>
          </p:nvPr>
        </p:nvSpPr>
        <p:spPr/>
        <p:txBody>
          <a:bodyPr>
            <a:normAutofit lnSpcReduction="10000"/>
          </a:bodyPr>
          <a:lstStyle/>
          <a:p>
            <a:pPr algn="just"/>
            <a:r>
              <a:rPr lang="es-ES" dirty="0" smtClean="0"/>
              <a:t>Ideas principales que contiene y explicación: ¿en qué consiste la condición de los prisioneros? Y ¿cómo puede tener lugar su liberación?</a:t>
            </a:r>
          </a:p>
          <a:p>
            <a:pPr algn="just"/>
            <a:r>
              <a:rPr lang="es-ES" dirty="0" smtClean="0"/>
              <a:t>La concepción platónica de la realidad: la alegoría de la caverna (el mundo verdadero frente al mundo aparente; las ideas y sus “sombras”; el Sol como trasunto alegórico del Bien).</a:t>
            </a:r>
            <a:endParaRPr lang="es-ES" dirty="0"/>
          </a:p>
        </p:txBody>
      </p:sp>
    </p:spTree>
    <p:extLst>
      <p:ext uri="{BB962C8B-B14F-4D97-AF65-F5344CB8AC3E}">
        <p14:creationId xmlns:p14="http://schemas.microsoft.com/office/powerpoint/2010/main" val="6129097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sz="2800" dirty="0"/>
              <a:t>3.	Justificación del texto desde la posición filosófica del autor.  </a:t>
            </a:r>
            <a:br>
              <a:rPr lang="es-ES" sz="2800" dirty="0"/>
            </a:br>
            <a:endParaRPr lang="es-ES" sz="2800" dirty="0"/>
          </a:p>
        </p:txBody>
      </p:sp>
      <p:sp>
        <p:nvSpPr>
          <p:cNvPr id="3" name="2 Marcador de contenido"/>
          <p:cNvSpPr>
            <a:spLocks noGrp="1"/>
          </p:cNvSpPr>
          <p:nvPr>
            <p:ph idx="1"/>
          </p:nvPr>
        </p:nvSpPr>
        <p:spPr/>
        <p:txBody>
          <a:bodyPr/>
          <a:lstStyle/>
          <a:p>
            <a:pPr algn="just"/>
            <a:r>
              <a:rPr lang="es-ES" dirty="0" smtClean="0"/>
              <a:t>Relaciónese la alegoría de la caverna con el dualismo </a:t>
            </a:r>
            <a:r>
              <a:rPr lang="es-ES" b="1" dirty="0" smtClean="0"/>
              <a:t>ontológico</a:t>
            </a:r>
            <a:r>
              <a:rPr lang="es-ES" dirty="0" smtClean="0"/>
              <a:t> (mundo sensible/mundo inteligible), </a:t>
            </a:r>
            <a:r>
              <a:rPr lang="es-ES" b="1" dirty="0" smtClean="0"/>
              <a:t>epistemológico</a:t>
            </a:r>
            <a:r>
              <a:rPr lang="es-ES" dirty="0" smtClean="0"/>
              <a:t> (sentidos/razón), </a:t>
            </a:r>
            <a:r>
              <a:rPr lang="es-ES" b="1" dirty="0" smtClean="0"/>
              <a:t>antropológico</a:t>
            </a:r>
            <a:r>
              <a:rPr lang="es-ES" dirty="0" smtClean="0"/>
              <a:t> (cuerpo/alma) y </a:t>
            </a:r>
            <a:r>
              <a:rPr lang="es-ES" b="1" dirty="0" smtClean="0"/>
              <a:t>político</a:t>
            </a:r>
            <a:r>
              <a:rPr lang="es-ES" dirty="0" smtClean="0"/>
              <a:t> (la polis griega/el estado ideal) establecido por Platón.</a:t>
            </a:r>
          </a:p>
          <a:p>
            <a:pPr algn="just"/>
            <a:r>
              <a:rPr lang="es-ES" dirty="0" smtClean="0"/>
              <a:t>El deber del filósofo de “volver a la Caverna”.</a:t>
            </a:r>
            <a:endParaRPr lang="es-ES" dirty="0"/>
          </a:p>
        </p:txBody>
      </p:sp>
    </p:spTree>
    <p:extLst>
      <p:ext uri="{BB962C8B-B14F-4D97-AF65-F5344CB8AC3E}">
        <p14:creationId xmlns:p14="http://schemas.microsoft.com/office/powerpoint/2010/main" val="6389539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sz="2800" dirty="0" smtClean="0"/>
              <a:t>4. Relación </a:t>
            </a:r>
            <a:r>
              <a:rPr lang="es-ES_tradnl" sz="2800" dirty="0"/>
              <a:t>del tema o el autor del texto elegido con una posición filosófica de otra época.</a:t>
            </a:r>
            <a:r>
              <a:rPr lang="es-ES" sz="2800" dirty="0"/>
              <a:t/>
            </a:r>
            <a:br>
              <a:rPr lang="es-ES" sz="2800" dirty="0"/>
            </a:br>
            <a:endParaRPr lang="es-ES" sz="2800" dirty="0"/>
          </a:p>
        </p:txBody>
      </p:sp>
      <p:sp>
        <p:nvSpPr>
          <p:cNvPr id="3" name="2 Marcador de contenido"/>
          <p:cNvSpPr>
            <a:spLocks noGrp="1"/>
          </p:cNvSpPr>
          <p:nvPr>
            <p:ph idx="1"/>
          </p:nvPr>
        </p:nvSpPr>
        <p:spPr/>
        <p:txBody>
          <a:bodyPr/>
          <a:lstStyle/>
          <a:p>
            <a:r>
              <a:rPr lang="es-ES" dirty="0" smtClean="0"/>
              <a:t>Se puede relacionar:</a:t>
            </a:r>
          </a:p>
          <a:p>
            <a:pPr algn="just"/>
            <a:r>
              <a:rPr lang="es-ES" dirty="0" smtClean="0"/>
              <a:t>Con Descartes (el innatismo de las ideas como otra versión de la reminiscencia platónica: semejanzas y diferencias).</a:t>
            </a:r>
            <a:endParaRPr lang="es-ES" dirty="0"/>
          </a:p>
          <a:p>
            <a:pPr algn="just"/>
            <a:r>
              <a:rPr lang="es-ES" dirty="0" smtClean="0"/>
              <a:t>con Nietzsche (la crítica del </a:t>
            </a:r>
            <a:r>
              <a:rPr lang="es-ES" dirty="0" err="1" smtClean="0"/>
              <a:t>egipticismo</a:t>
            </a:r>
            <a:r>
              <a:rPr lang="es-ES" dirty="0" smtClean="0"/>
              <a:t> de los filósofos –la contraposición entre el ser y el devenir- en el texto nº 4, o su crítica del mundo verdadero por su influencia en el nihilismo).</a:t>
            </a:r>
          </a:p>
          <a:p>
            <a:endParaRPr lang="es-ES" dirty="0"/>
          </a:p>
        </p:txBody>
      </p:sp>
    </p:spTree>
    <p:extLst>
      <p:ext uri="{BB962C8B-B14F-4D97-AF65-F5344CB8AC3E}">
        <p14:creationId xmlns:p14="http://schemas.microsoft.com/office/powerpoint/2010/main" val="36243806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274638"/>
            <a:ext cx="8219256" cy="850106"/>
          </a:xfrm>
        </p:spPr>
        <p:txBody>
          <a:bodyPr>
            <a:normAutofit/>
          </a:bodyPr>
          <a:lstStyle/>
          <a:p>
            <a:r>
              <a:rPr lang="es-ES" sz="2800" dirty="0" smtClean="0"/>
              <a:t>Modelos de exámenes en el curso 2020: 1</a:t>
            </a:r>
            <a:endParaRPr lang="es-ES" sz="2800" dirty="0"/>
          </a:p>
        </p:txBody>
      </p:sp>
      <p:sp>
        <p:nvSpPr>
          <p:cNvPr id="3" name="2 Marcador de contenido"/>
          <p:cNvSpPr>
            <a:spLocks noGrp="1"/>
          </p:cNvSpPr>
          <p:nvPr>
            <p:ph idx="1"/>
          </p:nvPr>
        </p:nvSpPr>
        <p:spPr>
          <a:xfrm>
            <a:off x="107504" y="980728"/>
            <a:ext cx="8579296" cy="5877272"/>
          </a:xfrm>
        </p:spPr>
        <p:txBody>
          <a:bodyPr>
            <a:normAutofit fontScale="55000" lnSpcReduction="20000"/>
          </a:bodyPr>
          <a:lstStyle/>
          <a:p>
            <a:r>
              <a:rPr lang="es-ES_tradnl" b="1" dirty="0" smtClean="0"/>
              <a:t>Todos los exámenes formulan las mismas preguntas que hemos visto y lo que varían son los diferentes textos que hay que comentar en cada examen.</a:t>
            </a:r>
          </a:p>
          <a:p>
            <a:endParaRPr lang="es-ES_tradnl" b="1" dirty="0" smtClean="0"/>
          </a:p>
          <a:p>
            <a:r>
              <a:rPr lang="es-ES_tradnl" b="1" dirty="0" smtClean="0"/>
              <a:t>OPCIÓN A</a:t>
            </a:r>
            <a:r>
              <a:rPr lang="es-ES_tradnl" b="1" dirty="0"/>
              <a:t> </a:t>
            </a:r>
            <a:endParaRPr lang="es-ES" dirty="0"/>
          </a:p>
          <a:p>
            <a:pPr marL="0" indent="0" algn="just">
              <a:buNone/>
            </a:pPr>
            <a:r>
              <a:rPr lang="es-ES_tradnl" dirty="0"/>
              <a:t>«Pero puesto que había conocido en mí muy claramente que la naturaleza inteligente es distinta de la corporal, considerando que toda composición indica dependencia y que ésta es manifiestamente un defecto, juzgaba por ello que no podía ser una perfección de Dios el estar compuesto de estas dos naturalezas y que, por consiguiente, no lo estaba; por el contrario, pensaba que si existían cuerpos en el mundo o bien algunas inteligencias u otras naturalezas que no fueran totalmente perfectas, su ser debía depender de su poder de forma tal que tales naturalezas no podrían subsistir sin él ni un solo momento» (Descartes: </a:t>
            </a:r>
            <a:r>
              <a:rPr lang="es-ES_tradnl" i="1" dirty="0"/>
              <a:t>Discurso del método</a:t>
            </a:r>
            <a:r>
              <a:rPr lang="es-ES_tradnl" dirty="0"/>
              <a:t>, IV</a:t>
            </a:r>
            <a:r>
              <a:rPr lang="es-ES_tradnl" dirty="0" smtClean="0"/>
              <a:t>).</a:t>
            </a:r>
            <a:r>
              <a:rPr lang="es-ES_tradnl" b="1" dirty="0"/>
              <a:t> </a:t>
            </a:r>
            <a:endParaRPr lang="es-ES_tradnl" b="1" dirty="0" smtClean="0"/>
          </a:p>
          <a:p>
            <a:pPr marL="0" indent="0" algn="just">
              <a:buNone/>
            </a:pPr>
            <a:endParaRPr lang="es-ES_tradnl" b="1" dirty="0" smtClean="0"/>
          </a:p>
          <a:p>
            <a:pPr marL="0" indent="0" algn="just">
              <a:buNone/>
            </a:pPr>
            <a:r>
              <a:rPr lang="es-ES_tradnl" b="1" dirty="0" smtClean="0"/>
              <a:t>OPCIÓN </a:t>
            </a:r>
            <a:r>
              <a:rPr lang="es-ES_tradnl" b="1" dirty="0"/>
              <a:t>B</a:t>
            </a:r>
            <a:endParaRPr lang="es-ES" dirty="0"/>
          </a:p>
          <a:p>
            <a:pPr marL="0" indent="0" algn="just">
              <a:buNone/>
            </a:pPr>
            <a:endParaRPr lang="es-ES" dirty="0"/>
          </a:p>
          <a:p>
            <a:pPr marL="0" indent="0" algn="just">
              <a:buNone/>
            </a:pPr>
            <a:r>
              <a:rPr lang="es-ES_tradnl" dirty="0"/>
              <a:t>«Pereza y cobardía son las causas merced a las cuales tantos hombres continúan siendo con gusto menores de edad durante toda su vida, pese a que la Naturaleza los haya liberado hace ya tiempo de una conducción ajena (haciéndolos físicamente adultos); y por eso les ha resultado tan fácil a otros erigirse en tutores suyos. Es tan cómodo ser menor de edad. Basta con tener un libro que supla mi entendimiento, alguien que vele por mi alma y haga las veces de mi conciencia moral, a un médico que me prescriba la dieta, etc., para que yo no tenga que tomarme tales molestias. No me hace falta pensar, siempre que pueda pagar; otros asumirán por mí tan engorrosa tarea» (Kant, I.: </a:t>
            </a:r>
            <a:r>
              <a:rPr lang="es-ES_tradnl" i="1" dirty="0"/>
              <a:t>Contestación a la pregunta: ¿Qué es la Ilustración?</a:t>
            </a:r>
            <a:r>
              <a:rPr lang="es-ES_tradnl" dirty="0"/>
              <a:t>).</a:t>
            </a:r>
            <a:endParaRPr lang="es-ES" dirty="0"/>
          </a:p>
          <a:p>
            <a:endParaRPr lang="es-ES" dirty="0"/>
          </a:p>
          <a:p>
            <a:endParaRPr lang="es-ES" dirty="0"/>
          </a:p>
        </p:txBody>
      </p:sp>
    </p:spTree>
    <p:extLst>
      <p:ext uri="{BB962C8B-B14F-4D97-AF65-F5344CB8AC3E}">
        <p14:creationId xmlns:p14="http://schemas.microsoft.com/office/powerpoint/2010/main" val="18831448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200" dirty="0"/>
              <a:t>Modelos de exámenes en el curso 2020: </a:t>
            </a:r>
            <a:r>
              <a:rPr lang="es-ES" sz="3200" dirty="0" smtClean="0"/>
              <a:t>2 (Opción A)</a:t>
            </a:r>
            <a:endParaRPr lang="es-ES" sz="3200" dirty="0"/>
          </a:p>
        </p:txBody>
      </p:sp>
      <p:sp>
        <p:nvSpPr>
          <p:cNvPr id="3" name="2 Marcador de contenido"/>
          <p:cNvSpPr>
            <a:spLocks noGrp="1"/>
          </p:cNvSpPr>
          <p:nvPr>
            <p:ph idx="1"/>
          </p:nvPr>
        </p:nvSpPr>
        <p:spPr>
          <a:xfrm>
            <a:off x="0" y="1196752"/>
            <a:ext cx="8686800" cy="5661248"/>
          </a:xfrm>
        </p:spPr>
        <p:txBody>
          <a:bodyPr>
            <a:normAutofit fontScale="70000" lnSpcReduction="20000"/>
          </a:bodyPr>
          <a:lstStyle/>
          <a:p>
            <a:endParaRPr lang="es-ES_tradnl" dirty="0" smtClean="0"/>
          </a:p>
          <a:p>
            <a:r>
              <a:rPr lang="es-ES_tradnl" dirty="0" smtClean="0"/>
              <a:t>Opción A.</a:t>
            </a:r>
          </a:p>
          <a:p>
            <a:pPr marL="0" indent="0" algn="just">
              <a:buNone/>
            </a:pPr>
            <a:r>
              <a:rPr lang="es-ES_tradnl" dirty="0" smtClean="0"/>
              <a:t>«- </a:t>
            </a:r>
            <a:r>
              <a:rPr lang="es-ES_tradnl" dirty="0"/>
              <a:t>Examina ahora el caso de una liberación de sus cadenas y de una curación de su ignorancia, qué pasaría si naturalmente les ocurriese esto: que uno de ellos fuera liberado y forzado a levantarse de repente, volver el cuello y marchar mirando a la luz, y al hacer todo esto, sufriera y a causa del encandilamiento fuera incapaz de percibir aquellas cosas cuyas sombras había visto antes. ¿Qué piensas que respondería si se le dijese que lo que había visto antes eran fruslerías y que ahora, en cambio está más próximo a lo real, vuelto hacia cosas más reales y que mira correctamente? Y si se le mostrara cada uno de los objetos que pasan del otro lado del tabique y se le obligara a contestar preguntas sobre lo que son, ¿no piensas que se sentirá en dificultades y que considerará que las cosas que antes veía eran más verdaderas que las que se le muestran ahora?</a:t>
            </a:r>
            <a:endParaRPr lang="es-ES" dirty="0"/>
          </a:p>
          <a:p>
            <a:pPr marL="0" indent="0" algn="just">
              <a:buNone/>
            </a:pPr>
            <a:r>
              <a:rPr lang="es-ES_tradnl" dirty="0"/>
              <a:t>- Mucho más verdaderas.</a:t>
            </a:r>
            <a:endParaRPr lang="es-ES" dirty="0"/>
          </a:p>
          <a:p>
            <a:pPr marL="0" indent="0" algn="just">
              <a:buNone/>
            </a:pPr>
            <a:r>
              <a:rPr lang="es-ES_tradnl" dirty="0"/>
              <a:t>- Y si se le forzara a mirar hacia la luz misma, ¿no le dolerían los ojos y trataría de eludirla, volviéndose hacia aquellas cosas que podía percibir, por considerar que éstas son realmente más claras que las que se le muestran?</a:t>
            </a:r>
            <a:endParaRPr lang="es-ES" dirty="0"/>
          </a:p>
          <a:p>
            <a:pPr marL="0" indent="0" algn="just">
              <a:buNone/>
            </a:pPr>
            <a:r>
              <a:rPr lang="es-ES_tradnl" dirty="0"/>
              <a:t>- Así es. » (Platón: </a:t>
            </a:r>
            <a:r>
              <a:rPr lang="es-ES_tradnl" i="1" dirty="0"/>
              <a:t>República</a:t>
            </a:r>
            <a:r>
              <a:rPr lang="es-ES_tradnl" dirty="0"/>
              <a:t>, Libro VII).</a:t>
            </a:r>
            <a:endParaRPr lang="es-ES" dirty="0"/>
          </a:p>
          <a:p>
            <a:endParaRPr lang="es-ES" dirty="0"/>
          </a:p>
        </p:txBody>
      </p:sp>
    </p:spTree>
    <p:extLst>
      <p:ext uri="{BB962C8B-B14F-4D97-AF65-F5344CB8AC3E}">
        <p14:creationId xmlns:p14="http://schemas.microsoft.com/office/powerpoint/2010/main" val="32984423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200" dirty="0"/>
              <a:t>Modelos de exámenes en el curso 2020: </a:t>
            </a:r>
            <a:r>
              <a:rPr lang="es-ES" sz="3200" dirty="0" smtClean="0"/>
              <a:t>2 (Opción B).</a:t>
            </a:r>
            <a:endParaRPr lang="es-ES" sz="3200" dirty="0"/>
          </a:p>
        </p:txBody>
      </p:sp>
      <p:sp>
        <p:nvSpPr>
          <p:cNvPr id="3" name="2 Marcador de contenido"/>
          <p:cNvSpPr>
            <a:spLocks noGrp="1"/>
          </p:cNvSpPr>
          <p:nvPr>
            <p:ph idx="1"/>
          </p:nvPr>
        </p:nvSpPr>
        <p:spPr/>
        <p:txBody>
          <a:bodyPr>
            <a:normAutofit fontScale="70000" lnSpcReduction="20000"/>
          </a:bodyPr>
          <a:lstStyle/>
          <a:p>
            <a:r>
              <a:rPr lang="es-ES_tradnl" b="1" dirty="0"/>
              <a:t>OPCIÓN B</a:t>
            </a:r>
            <a:endParaRPr lang="es-ES" dirty="0"/>
          </a:p>
          <a:p>
            <a:r>
              <a:rPr lang="es-ES_tradnl" dirty="0"/>
              <a:t> </a:t>
            </a:r>
            <a:endParaRPr lang="es-ES" dirty="0"/>
          </a:p>
          <a:p>
            <a:pPr marL="0" indent="0" algn="just">
              <a:buNone/>
            </a:pPr>
            <a:r>
              <a:rPr lang="es-ES_tradnl" dirty="0"/>
              <a:t>«</a:t>
            </a:r>
            <a:r>
              <a:rPr lang="es-MX" dirty="0"/>
              <a:t>Y, finalmente, considerado que hasta los pensamientos que tenemos cuando estamos despiertos pueden asaltarnos cuando dormimos, sin que ninguno en tal estado sea verdadero, me resolví a fingir que todas las cosas que hasta entonces habían alcanzado mi espíritu no eran más verdaderas que las ilusiones de mis sueños. Pero, inmediatamente después, advertí que, mientras deseaba pensar de este modo que todo era falso, era absolutamente necesario que yo, que lo pensaba, fuese alguna cosa. Y dándome cuenta de que esta verdad: pienso, luego soy, era tan firme y tan segura que todas las extravagantes suposiciones de los escépticos no eran capaces de hacerla tambalear, juzgué que podía admitirla sin escrúpulo como el primer principio de la filosofía que yo </a:t>
            </a:r>
            <a:r>
              <a:rPr lang="es-MX" dirty="0" smtClean="0"/>
              <a:t>indagaba».</a:t>
            </a:r>
            <a:endParaRPr lang="es-ES_tradnl" dirty="0" smtClean="0"/>
          </a:p>
          <a:p>
            <a:pPr marL="0" indent="0">
              <a:buNone/>
            </a:pPr>
            <a:r>
              <a:rPr lang="es-ES_tradnl" dirty="0" smtClean="0"/>
              <a:t> </a:t>
            </a:r>
            <a:r>
              <a:rPr lang="es-ES_tradnl" dirty="0"/>
              <a:t>(Descartes, R.: </a:t>
            </a:r>
            <a:r>
              <a:rPr lang="es-ES_tradnl" i="1" dirty="0"/>
              <a:t>Discurso del métod</a:t>
            </a:r>
            <a:r>
              <a:rPr lang="es-ES_tradnl" dirty="0"/>
              <a:t>o, IV).</a:t>
            </a:r>
            <a:endParaRPr lang="es-ES" dirty="0"/>
          </a:p>
          <a:p>
            <a:pPr marL="0" indent="0">
              <a:buNone/>
            </a:pPr>
            <a:endParaRPr lang="es-ES" dirty="0"/>
          </a:p>
        </p:txBody>
      </p:sp>
    </p:spTree>
    <p:extLst>
      <p:ext uri="{BB962C8B-B14F-4D97-AF65-F5344CB8AC3E}">
        <p14:creationId xmlns:p14="http://schemas.microsoft.com/office/powerpoint/2010/main" val="42358995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200" dirty="0"/>
              <a:t>Modelos de exámenes en el curso 2020: </a:t>
            </a:r>
            <a:r>
              <a:rPr lang="es-ES" sz="3200" dirty="0" smtClean="0"/>
              <a:t>3 (Opción A)</a:t>
            </a:r>
            <a:endParaRPr lang="es-ES" sz="3200" dirty="0"/>
          </a:p>
        </p:txBody>
      </p:sp>
      <p:sp>
        <p:nvSpPr>
          <p:cNvPr id="3" name="2 Marcador de contenido"/>
          <p:cNvSpPr>
            <a:spLocks noGrp="1"/>
          </p:cNvSpPr>
          <p:nvPr>
            <p:ph idx="1"/>
          </p:nvPr>
        </p:nvSpPr>
        <p:spPr>
          <a:xfrm>
            <a:off x="107504" y="1600200"/>
            <a:ext cx="8579296" cy="5141168"/>
          </a:xfrm>
        </p:spPr>
        <p:txBody>
          <a:bodyPr>
            <a:normAutofit fontScale="62500" lnSpcReduction="20000"/>
          </a:bodyPr>
          <a:lstStyle/>
          <a:p>
            <a:r>
              <a:rPr lang="es-ES_tradnl" b="1" dirty="0"/>
              <a:t>OPCIÓN A</a:t>
            </a:r>
            <a:endParaRPr lang="es-ES" dirty="0"/>
          </a:p>
          <a:p>
            <a:pPr marL="0" indent="0">
              <a:buNone/>
            </a:pPr>
            <a:r>
              <a:rPr lang="es-ES_tradnl" dirty="0"/>
              <a:t> </a:t>
            </a:r>
            <a:endParaRPr lang="es-ES" dirty="0"/>
          </a:p>
          <a:p>
            <a:pPr marL="0" indent="0">
              <a:buNone/>
            </a:pPr>
            <a:endParaRPr lang="es-ES_tradnl" dirty="0" smtClean="0"/>
          </a:p>
          <a:p>
            <a:pPr marL="0" indent="0" algn="just">
              <a:buNone/>
            </a:pPr>
            <a:r>
              <a:rPr lang="es-ES_tradnl" dirty="0" smtClean="0"/>
              <a:t>«</a:t>
            </a:r>
            <a:r>
              <a:rPr lang="es-ES_tradnl" dirty="0"/>
              <a:t>Pongo a un lado, con gran reverencia, el nombre de Heráclito. Mientras que el resto del pueblo de los filósofos rechazaba el testimonio de los sentidos porque éstos mostraban pluralidad y modificación, él rechazó su testimonio porque mostraban las cosas como si tuviesen duración y unidad. También Heráclito fue injusto con los sentidos. Estos no mienten ni del modo como creen los </a:t>
            </a:r>
            <a:r>
              <a:rPr lang="es-ES_tradnl" dirty="0" err="1"/>
              <a:t>eléatas</a:t>
            </a:r>
            <a:r>
              <a:rPr lang="es-ES_tradnl" dirty="0"/>
              <a:t> ni del modo como creía él, - no mienten de ninguna manera. </a:t>
            </a:r>
            <a:r>
              <a:rPr lang="es-ES_tradnl" b="1" dirty="0"/>
              <a:t>Lo que nosotros hacemos de su testimonio</a:t>
            </a:r>
            <a:r>
              <a:rPr lang="es-ES_tradnl" dirty="0"/>
              <a:t>, eso es lo que introduce la mentira, por ejemplo la mentira de la unidad, la mentira de la </a:t>
            </a:r>
            <a:r>
              <a:rPr lang="es-ES_tradnl" dirty="0" err="1"/>
              <a:t>coseidad</a:t>
            </a:r>
            <a:r>
              <a:rPr lang="es-ES_tradnl" dirty="0"/>
              <a:t>, de la sustancia, de la duración... La &lt;razón&gt; es la causa de que nosotros falseemos el testimonio de los sentidos. Mostrando el devenir, el perecer, el cambio, los sentidos no mienten... Pero Heráclito tendrá eternamente razón al decir que el ser es una ficción vacía. El mundo &lt;aparente&gt; es el único: el &lt;mundo verdadero&gt; no es más que un añadido mentiroso</a:t>
            </a:r>
            <a:r>
              <a:rPr lang="es-ES_tradnl" dirty="0" smtClean="0"/>
              <a:t>...».</a:t>
            </a:r>
          </a:p>
          <a:p>
            <a:r>
              <a:rPr lang="es-ES_tradnl" dirty="0" smtClean="0"/>
              <a:t> </a:t>
            </a:r>
            <a:r>
              <a:rPr lang="es-ES_tradnl" dirty="0"/>
              <a:t>(Nietzsche, F.: «La ‘razón’ en la filosofía», en </a:t>
            </a:r>
            <a:r>
              <a:rPr lang="es-ES_tradnl" i="1" dirty="0"/>
              <a:t>El crepúsculo de los ídolos</a:t>
            </a:r>
            <a:r>
              <a:rPr lang="es-ES_tradnl" dirty="0"/>
              <a:t>).</a:t>
            </a:r>
            <a:endParaRPr lang="es-ES" dirty="0"/>
          </a:p>
          <a:p>
            <a:endParaRPr lang="es-ES" dirty="0"/>
          </a:p>
        </p:txBody>
      </p:sp>
    </p:spTree>
    <p:extLst>
      <p:ext uri="{BB962C8B-B14F-4D97-AF65-F5344CB8AC3E}">
        <p14:creationId xmlns:p14="http://schemas.microsoft.com/office/powerpoint/2010/main" val="1342844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0"/>
            <a:ext cx="8363272" cy="980728"/>
          </a:xfrm>
        </p:spPr>
        <p:txBody>
          <a:bodyPr>
            <a:normAutofit fontScale="90000"/>
          </a:bodyPr>
          <a:lstStyle/>
          <a:p>
            <a:r>
              <a:rPr lang="es-ES" sz="2400" dirty="0" smtClean="0"/>
              <a:t>Textos. </a:t>
            </a:r>
            <a:r>
              <a:rPr lang="es-ES" sz="2400" b="1" dirty="0" smtClean="0">
                <a:solidFill>
                  <a:srgbClr val="FF0000"/>
                </a:solidFill>
              </a:rPr>
              <a:t>Los textos </a:t>
            </a:r>
            <a:r>
              <a:rPr lang="es-ES" sz="2400" dirty="0" smtClean="0"/>
              <a:t>de los que se seleccionarán los párrafos para el examen son los siguientes:</a:t>
            </a:r>
            <a:br>
              <a:rPr lang="es-ES" sz="2400" dirty="0" smtClean="0"/>
            </a:br>
            <a:endParaRPr lang="es-ES" sz="2400" dirty="0"/>
          </a:p>
        </p:txBody>
      </p:sp>
      <p:sp>
        <p:nvSpPr>
          <p:cNvPr id="3" name="2 Marcador de contenido"/>
          <p:cNvSpPr>
            <a:spLocks noGrp="1"/>
          </p:cNvSpPr>
          <p:nvPr>
            <p:ph idx="1"/>
          </p:nvPr>
        </p:nvSpPr>
        <p:spPr>
          <a:xfrm>
            <a:off x="395536" y="980728"/>
            <a:ext cx="8291264" cy="5145435"/>
          </a:xfrm>
        </p:spPr>
        <p:txBody>
          <a:bodyPr>
            <a:normAutofit fontScale="85000" lnSpcReduction="20000"/>
          </a:bodyPr>
          <a:lstStyle/>
          <a:p>
            <a:pPr marL="0" indent="0" algn="just">
              <a:buNone/>
            </a:pPr>
            <a:r>
              <a:rPr lang="es-ES" dirty="0" smtClean="0"/>
              <a:t>1. </a:t>
            </a:r>
            <a:r>
              <a:rPr lang="es-ES" b="1" dirty="0" smtClean="0"/>
              <a:t>Platón</a:t>
            </a:r>
            <a:r>
              <a:rPr lang="es-ES" dirty="0" smtClean="0"/>
              <a:t>, </a:t>
            </a:r>
            <a:r>
              <a:rPr lang="es-ES" i="1" dirty="0" smtClean="0"/>
              <a:t>República</a:t>
            </a:r>
            <a:r>
              <a:rPr lang="es-ES" dirty="0" smtClean="0"/>
              <a:t>, Libro VII, </a:t>
            </a:r>
            <a:r>
              <a:rPr lang="es-ES" dirty="0" err="1" smtClean="0"/>
              <a:t>514a1-517c1</a:t>
            </a:r>
            <a:r>
              <a:rPr lang="es-ES" dirty="0" smtClean="0"/>
              <a:t>, (Trad. C. Eggers </a:t>
            </a:r>
            <a:r>
              <a:rPr lang="es-ES" dirty="0" err="1" smtClean="0"/>
              <a:t>Lan</a:t>
            </a:r>
            <a:r>
              <a:rPr lang="es-ES" dirty="0" smtClean="0"/>
              <a:t>). Madrid: Gredos, 1992.</a:t>
            </a:r>
          </a:p>
          <a:p>
            <a:pPr marL="0" indent="0" algn="just">
              <a:buNone/>
            </a:pPr>
            <a:r>
              <a:rPr lang="es-ES" dirty="0" smtClean="0"/>
              <a:t>2. </a:t>
            </a:r>
            <a:r>
              <a:rPr lang="es-ES" b="1" dirty="0" smtClean="0"/>
              <a:t>Descartes</a:t>
            </a:r>
            <a:r>
              <a:rPr lang="es-ES" dirty="0" smtClean="0"/>
              <a:t>, R. </a:t>
            </a:r>
            <a:r>
              <a:rPr lang="es-ES" i="1" dirty="0" smtClean="0"/>
              <a:t>Discurso del Método</a:t>
            </a:r>
            <a:r>
              <a:rPr lang="es-ES" dirty="0" smtClean="0"/>
              <a:t>. Parte IV </a:t>
            </a:r>
            <a:r>
              <a:rPr lang="es-ES_tradnl" dirty="0" smtClean="0"/>
              <a:t>(Trad. Guillermo </a:t>
            </a:r>
            <a:r>
              <a:rPr lang="es-ES_tradnl" dirty="0" err="1" smtClean="0"/>
              <a:t>Quintás</a:t>
            </a:r>
            <a:r>
              <a:rPr lang="es-ES_tradnl" dirty="0" smtClean="0"/>
              <a:t> Alonso). Madrid: Alfaguara, 1981</a:t>
            </a:r>
            <a:r>
              <a:rPr lang="es-ES_tradnl" dirty="0"/>
              <a:t>)</a:t>
            </a:r>
            <a:r>
              <a:rPr lang="es-ES_tradnl" dirty="0" smtClean="0"/>
              <a:t>.</a:t>
            </a:r>
          </a:p>
          <a:p>
            <a:pPr marL="0" indent="0" algn="just">
              <a:buNone/>
            </a:pPr>
            <a:r>
              <a:rPr lang="es-ES_tradnl" dirty="0" smtClean="0"/>
              <a:t>3. </a:t>
            </a:r>
            <a:r>
              <a:rPr lang="es-ES" b="1" dirty="0" smtClean="0"/>
              <a:t>Kant, I</a:t>
            </a:r>
            <a:r>
              <a:rPr lang="es-ES" dirty="0" smtClean="0"/>
              <a:t>. “Contestación a la pregunta: ¿Qué es la Ilustración?” En </a:t>
            </a:r>
            <a:r>
              <a:rPr lang="es-ES" i="1" dirty="0" smtClean="0"/>
              <a:t>¿Qué es la Ilustración</a:t>
            </a:r>
            <a:r>
              <a:rPr lang="es-ES" dirty="0" smtClean="0"/>
              <a:t>?, (Edición de R. R. </a:t>
            </a:r>
            <a:r>
              <a:rPr lang="es-ES" dirty="0" err="1" smtClean="0"/>
              <a:t>Aramayo</a:t>
            </a:r>
            <a:r>
              <a:rPr lang="es-ES" dirty="0" smtClean="0"/>
              <a:t>)</a:t>
            </a:r>
            <a:r>
              <a:rPr lang="es-ES" i="1" dirty="0" smtClean="0"/>
              <a:t>.</a:t>
            </a:r>
            <a:r>
              <a:rPr lang="es-ES" dirty="0" smtClean="0"/>
              <a:t> Madrid: Alianza Editorial, 2004, pp. 83–93).</a:t>
            </a:r>
          </a:p>
          <a:p>
            <a:pPr marL="0" indent="0" algn="just">
              <a:buNone/>
            </a:pPr>
            <a:r>
              <a:rPr lang="es-ES" dirty="0" smtClean="0"/>
              <a:t>4. </a:t>
            </a:r>
            <a:r>
              <a:rPr lang="es-ES" b="1" dirty="0" smtClean="0"/>
              <a:t>Nietzsche, F</a:t>
            </a:r>
            <a:r>
              <a:rPr lang="es-ES" dirty="0" smtClean="0"/>
              <a:t>., </a:t>
            </a:r>
            <a:r>
              <a:rPr lang="es-ES" i="1" dirty="0" smtClean="0"/>
              <a:t>El crepúsculo de los ídolos,</a:t>
            </a:r>
            <a:r>
              <a:rPr lang="es-ES" dirty="0" smtClean="0"/>
              <a:t> “La &lt;razón&gt; en la filosofía”, (Trad. </a:t>
            </a:r>
            <a:r>
              <a:rPr lang="es-ES" dirty="0" err="1" smtClean="0"/>
              <a:t>A.Sánchez</a:t>
            </a:r>
            <a:r>
              <a:rPr lang="es-ES" dirty="0" smtClean="0"/>
              <a:t> Pascual). Madrid: Alianza Editorial, 1973, pp. 45-50.</a:t>
            </a:r>
          </a:p>
          <a:p>
            <a:pPr marL="0" indent="0" algn="just">
              <a:buNone/>
            </a:pPr>
            <a:r>
              <a:rPr lang="es-ES" dirty="0" smtClean="0"/>
              <a:t>5.</a:t>
            </a:r>
            <a:r>
              <a:rPr lang="es-ES" b="1" dirty="0" smtClean="0"/>
              <a:t> Ortega y Gasset, J., </a:t>
            </a:r>
            <a:r>
              <a:rPr lang="es-ES" i="1" dirty="0" smtClean="0"/>
              <a:t>El tema de nuestro tiempo</a:t>
            </a:r>
            <a:r>
              <a:rPr lang="es-ES" dirty="0" smtClean="0"/>
              <a:t>, “la doctrina del punto de vista”, en </a:t>
            </a:r>
            <a:r>
              <a:rPr lang="es-ES" i="1" dirty="0" smtClean="0"/>
              <a:t>Obras completas, III</a:t>
            </a:r>
            <a:r>
              <a:rPr lang="es-ES" dirty="0" smtClean="0"/>
              <a:t>. Madrid: Alianza-Revista de Occidente, 1983, pp. 197-203.</a:t>
            </a:r>
          </a:p>
          <a:p>
            <a:pPr algn="just"/>
            <a:endParaRPr lang="es-ES" dirty="0" smtClean="0"/>
          </a:p>
          <a:p>
            <a:endParaRPr lang="es-ES" dirty="0"/>
          </a:p>
        </p:txBody>
      </p:sp>
    </p:spTree>
    <p:extLst>
      <p:ext uri="{BB962C8B-B14F-4D97-AF65-F5344CB8AC3E}">
        <p14:creationId xmlns:p14="http://schemas.microsoft.com/office/powerpoint/2010/main" val="12341373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200" dirty="0"/>
              <a:t>Modelos de exámenes en el curso 2020: 3 (Opción </a:t>
            </a:r>
            <a:r>
              <a:rPr lang="es-ES" sz="3200" dirty="0" smtClean="0"/>
              <a:t>B)</a:t>
            </a:r>
            <a:endParaRPr lang="es-ES" sz="3200" dirty="0"/>
          </a:p>
        </p:txBody>
      </p:sp>
      <p:sp>
        <p:nvSpPr>
          <p:cNvPr id="3" name="2 Marcador de contenido"/>
          <p:cNvSpPr>
            <a:spLocks noGrp="1"/>
          </p:cNvSpPr>
          <p:nvPr>
            <p:ph idx="1"/>
          </p:nvPr>
        </p:nvSpPr>
        <p:spPr>
          <a:xfrm>
            <a:off x="179512" y="1556792"/>
            <a:ext cx="8784976" cy="5102027"/>
          </a:xfrm>
        </p:spPr>
        <p:txBody>
          <a:bodyPr>
            <a:normAutofit fontScale="70000" lnSpcReduction="20000"/>
          </a:bodyPr>
          <a:lstStyle/>
          <a:p>
            <a:r>
              <a:rPr lang="es-ES_tradnl" dirty="0"/>
              <a:t> </a:t>
            </a:r>
            <a:endParaRPr lang="es-ES" dirty="0"/>
          </a:p>
          <a:p>
            <a:r>
              <a:rPr lang="es-ES_tradnl" b="1" dirty="0"/>
              <a:t>OPCIÓN B</a:t>
            </a:r>
            <a:endParaRPr lang="es-ES" dirty="0"/>
          </a:p>
          <a:p>
            <a:r>
              <a:rPr lang="es-ES_tradnl" dirty="0"/>
              <a:t> </a:t>
            </a:r>
            <a:endParaRPr lang="es-ES" dirty="0"/>
          </a:p>
          <a:p>
            <a:pPr marL="0" indent="0">
              <a:buNone/>
            </a:pPr>
            <a:r>
              <a:rPr lang="es-ES_tradnl" dirty="0"/>
              <a:t>«La tradición moderna nos ofrece dos maneras opuestas de hacer frente a la antinomia entre vida y cultura. Una de ellas, el racionalismo, para salvar la cultura niega todo sentido a la vida. La otra, el relativismo, ensaya la operación inversa: desvanece el valor objetivo de la cultura para dejar paso a la vida. Ambas soluciones, que a las generaciones anteriores parecían suficientes, no encuentran eco en nuestra sensibilidad. Una y otra viven a costa de cegueras complementarias. Como nuestro tiempo no padece esas obnubilaciones, como se ve con toda claridad en el sentido de ambas potencias litigantes, ni se aviene a aceptar que la verdad, que la justicia, que la belleza no existen, ni a olvidarse de que para existir necesitan el soporte de la vitalidad</a:t>
            </a:r>
            <a:r>
              <a:rPr lang="es-ES_tradnl" dirty="0" smtClean="0"/>
              <a:t>».</a:t>
            </a:r>
          </a:p>
          <a:p>
            <a:pPr marL="0" indent="0">
              <a:buNone/>
            </a:pPr>
            <a:r>
              <a:rPr lang="es-ES_tradnl" dirty="0" smtClean="0"/>
              <a:t> </a:t>
            </a:r>
            <a:r>
              <a:rPr lang="es-ES_tradnl" dirty="0"/>
              <a:t>(Ortega y Gasset, J.: «La doctrina del punto de vista», en </a:t>
            </a:r>
            <a:r>
              <a:rPr lang="es-ES_tradnl" i="1" dirty="0"/>
              <a:t>El tema de nuestro tiempo</a:t>
            </a:r>
            <a:r>
              <a:rPr lang="es-ES_tradnl" dirty="0"/>
              <a:t>).</a:t>
            </a:r>
            <a:endParaRPr lang="es-ES" dirty="0"/>
          </a:p>
          <a:p>
            <a:r>
              <a:rPr lang="es-ES_tradnl" b="1" dirty="0"/>
              <a:t> </a:t>
            </a:r>
            <a:endParaRPr lang="es-ES" dirty="0"/>
          </a:p>
          <a:p>
            <a:endParaRPr lang="es-ES" dirty="0"/>
          </a:p>
        </p:txBody>
      </p:sp>
    </p:spTree>
    <p:extLst>
      <p:ext uri="{BB962C8B-B14F-4D97-AF65-F5344CB8AC3E}">
        <p14:creationId xmlns:p14="http://schemas.microsoft.com/office/powerpoint/2010/main" val="35338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z="2800" dirty="0" smtClean="0"/>
              <a:t>Examen</a:t>
            </a:r>
            <a:endParaRPr lang="es-ES" sz="2800" dirty="0"/>
          </a:p>
        </p:txBody>
      </p:sp>
      <p:sp>
        <p:nvSpPr>
          <p:cNvPr id="3" name="2 Marcador de contenido"/>
          <p:cNvSpPr>
            <a:spLocks noGrp="1"/>
          </p:cNvSpPr>
          <p:nvPr>
            <p:ph idx="1"/>
          </p:nvPr>
        </p:nvSpPr>
        <p:spPr>
          <a:xfrm>
            <a:off x="323528" y="1124744"/>
            <a:ext cx="8363272" cy="5472608"/>
          </a:xfrm>
        </p:spPr>
        <p:txBody>
          <a:bodyPr>
            <a:normAutofit fontScale="77500" lnSpcReduction="20000"/>
          </a:bodyPr>
          <a:lstStyle/>
          <a:p>
            <a:pPr algn="just"/>
            <a:r>
              <a:rPr lang="es-ES" sz="3400" dirty="0" smtClean="0"/>
              <a:t>El examen de la prueba de acceso consistirá en cuatro preguntas relacionadas con un texto filosófico. Tratará de asegurar la comprensión y el análisis de las ideas contenidas en el texto, relacionará su autor con el contexto filosófico de su tiempo y con una posición filosófica de otra época. </a:t>
            </a:r>
          </a:p>
          <a:p>
            <a:pPr algn="just"/>
            <a:r>
              <a:rPr lang="es-ES" sz="3400" b="1" dirty="0" smtClean="0"/>
              <a:t>Preguntas.</a:t>
            </a:r>
            <a:endParaRPr lang="es-ES" sz="3400" b="1" dirty="0"/>
          </a:p>
          <a:p>
            <a:pPr algn="just"/>
            <a:r>
              <a:rPr lang="es-ES" sz="3400" dirty="0" smtClean="0"/>
              <a:t>1</a:t>
            </a:r>
            <a:r>
              <a:rPr lang="es-ES" sz="3400" dirty="0"/>
              <a:t>.	Descripción del contexto filosófico que influye en el autor del texto.</a:t>
            </a:r>
          </a:p>
          <a:p>
            <a:pPr algn="just"/>
            <a:r>
              <a:rPr lang="es-ES" sz="3400" dirty="0"/>
              <a:t>2.	Identificación y explicación del contenido del texto.</a:t>
            </a:r>
          </a:p>
          <a:p>
            <a:pPr algn="just"/>
            <a:r>
              <a:rPr lang="es-ES" sz="3400" dirty="0"/>
              <a:t>3.	Justificación del texto desde la posición filosófica del autor.  </a:t>
            </a:r>
          </a:p>
          <a:p>
            <a:pPr algn="just"/>
            <a:r>
              <a:rPr lang="es-ES" sz="3400" dirty="0"/>
              <a:t>4.	Relación del tema o el autor del texto elegido </a:t>
            </a:r>
            <a:r>
              <a:rPr lang="es-ES_tradnl" sz="3400" dirty="0"/>
              <a:t>con una posición filosófica de otra época</a:t>
            </a:r>
            <a:r>
              <a:rPr lang="es-ES" sz="3400" dirty="0"/>
              <a:t>.</a:t>
            </a:r>
          </a:p>
          <a:p>
            <a:pPr algn="just"/>
            <a:endParaRPr lang="es-ES" sz="3400" dirty="0" smtClean="0"/>
          </a:p>
        </p:txBody>
      </p:sp>
    </p:spTree>
    <p:extLst>
      <p:ext uri="{BB962C8B-B14F-4D97-AF65-F5344CB8AC3E}">
        <p14:creationId xmlns:p14="http://schemas.microsoft.com/office/powerpoint/2010/main" val="1316627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188640"/>
            <a:ext cx="8229600" cy="1143000"/>
          </a:xfrm>
        </p:spPr>
        <p:txBody>
          <a:bodyPr>
            <a:normAutofit/>
          </a:bodyPr>
          <a:lstStyle/>
          <a:p>
            <a:r>
              <a:rPr lang="es-ES" sz="2800" dirty="0" smtClean="0"/>
              <a:t>Instrucciones para la realización del examen</a:t>
            </a:r>
            <a:endParaRPr lang="es-ES" sz="2800" dirty="0"/>
          </a:p>
        </p:txBody>
      </p:sp>
      <p:sp>
        <p:nvSpPr>
          <p:cNvPr id="3" name="2 Marcador de contenido"/>
          <p:cNvSpPr>
            <a:spLocks noGrp="1"/>
          </p:cNvSpPr>
          <p:nvPr>
            <p:ph idx="1"/>
          </p:nvPr>
        </p:nvSpPr>
        <p:spPr/>
        <p:txBody>
          <a:bodyPr/>
          <a:lstStyle/>
          <a:p>
            <a:r>
              <a:rPr lang="es-ES" dirty="0"/>
              <a:t>a) Duración: una hora y treinta minutos.</a:t>
            </a:r>
          </a:p>
          <a:p>
            <a:r>
              <a:rPr lang="es-ES" dirty="0"/>
              <a:t>b) Ha de elegir una opción.</a:t>
            </a:r>
          </a:p>
          <a:p>
            <a:r>
              <a:rPr lang="es-ES" dirty="0"/>
              <a:t>c) Ha de indicar, claramente, al comienzo del examen, la opción elegida.</a:t>
            </a:r>
          </a:p>
          <a:p>
            <a:pPr algn="just"/>
            <a:r>
              <a:rPr lang="es-ES" dirty="0"/>
              <a:t>d) La calificación máxima de cada una de las cuestiones es la siguiente: primera, 2 puntos; segunda, 3 puntos; tercera, 2 puntos; cuarta, 3 </a:t>
            </a:r>
            <a:r>
              <a:rPr lang="es-ES" dirty="0" smtClean="0"/>
              <a:t>puntos.</a:t>
            </a:r>
            <a:endParaRPr lang="es-ES" dirty="0"/>
          </a:p>
          <a:p>
            <a:endParaRPr lang="es-ES" dirty="0"/>
          </a:p>
        </p:txBody>
      </p:sp>
    </p:spTree>
    <p:extLst>
      <p:ext uri="{BB962C8B-B14F-4D97-AF65-F5344CB8AC3E}">
        <p14:creationId xmlns:p14="http://schemas.microsoft.com/office/powerpoint/2010/main" val="34212023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z="2800" dirty="0" smtClean="0"/>
              <a:t>Criterios generales de corrección.</a:t>
            </a:r>
            <a:endParaRPr lang="es-ES" sz="2800" dirty="0"/>
          </a:p>
        </p:txBody>
      </p:sp>
      <p:sp>
        <p:nvSpPr>
          <p:cNvPr id="3" name="2 Marcador de contenido"/>
          <p:cNvSpPr>
            <a:spLocks noGrp="1"/>
          </p:cNvSpPr>
          <p:nvPr>
            <p:ph idx="1"/>
          </p:nvPr>
        </p:nvSpPr>
        <p:spPr>
          <a:xfrm>
            <a:off x="323528" y="1196752"/>
            <a:ext cx="8363272" cy="5472608"/>
          </a:xfrm>
        </p:spPr>
        <p:txBody>
          <a:bodyPr>
            <a:normAutofit fontScale="85000" lnSpcReduction="20000"/>
          </a:bodyPr>
          <a:lstStyle/>
          <a:p>
            <a:pPr algn="just"/>
            <a:r>
              <a:rPr lang="es-ES" dirty="0"/>
              <a:t>La valoración de la prueba será la siguiente:</a:t>
            </a:r>
          </a:p>
          <a:p>
            <a:pPr algn="just"/>
            <a:r>
              <a:rPr lang="es-ES" b="1" dirty="0"/>
              <a:t>Primera cuestión</a:t>
            </a:r>
            <a:r>
              <a:rPr lang="es-ES" dirty="0"/>
              <a:t>: se valorará la adecuada contextualización filosófica realizada que influye en el texto y en el autor del mismo (se puntuará con un máximo de 2 puntos).</a:t>
            </a:r>
          </a:p>
          <a:p>
            <a:pPr algn="just"/>
            <a:r>
              <a:rPr lang="es-ES" b="1" dirty="0"/>
              <a:t>Segunda cuestión:</a:t>
            </a:r>
            <a:r>
              <a:rPr lang="es-ES" dirty="0"/>
              <a:t> se valorará la identificación de las ideas contenidas en el texto y su expresión de manera argumentativa (se puntuará con un máximo de 3 puntos).</a:t>
            </a:r>
          </a:p>
          <a:p>
            <a:pPr algn="just"/>
            <a:r>
              <a:rPr lang="es-ES" b="1" dirty="0"/>
              <a:t>Tercera cuestión:</a:t>
            </a:r>
            <a:r>
              <a:rPr lang="es-ES" dirty="0"/>
              <a:t> se valorará la relación justificada del contenido del texto con la posición filosófica del autor (se puntuará con un máximo de 2 puntos)</a:t>
            </a:r>
          </a:p>
          <a:p>
            <a:pPr algn="just"/>
            <a:r>
              <a:rPr lang="es-ES" b="1" dirty="0"/>
              <a:t>Cuarta cuestión:</a:t>
            </a:r>
            <a:r>
              <a:rPr lang="es-ES" dirty="0"/>
              <a:t> se valorará la relación del tema o el autor del texto elegido con una posición filosófica de otra época (se puntuará con un máximo de 3 puntos).</a:t>
            </a:r>
          </a:p>
          <a:p>
            <a:endParaRPr lang="es-ES" dirty="0"/>
          </a:p>
        </p:txBody>
      </p:sp>
    </p:spTree>
    <p:extLst>
      <p:ext uri="{BB962C8B-B14F-4D97-AF65-F5344CB8AC3E}">
        <p14:creationId xmlns:p14="http://schemas.microsoft.com/office/powerpoint/2010/main" val="27912625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274638"/>
            <a:ext cx="8219256" cy="706090"/>
          </a:xfrm>
        </p:spPr>
        <p:txBody>
          <a:bodyPr/>
          <a:lstStyle/>
          <a:p>
            <a:r>
              <a:rPr lang="es-ES" sz="2800" dirty="0" smtClean="0"/>
              <a:t>Modelo de examen.</a:t>
            </a:r>
            <a:endParaRPr lang="es-ES" sz="2800" dirty="0"/>
          </a:p>
        </p:txBody>
      </p:sp>
      <p:sp>
        <p:nvSpPr>
          <p:cNvPr id="3" name="2 Marcador de contenido"/>
          <p:cNvSpPr>
            <a:spLocks noGrp="1"/>
          </p:cNvSpPr>
          <p:nvPr>
            <p:ph idx="1"/>
          </p:nvPr>
        </p:nvSpPr>
        <p:spPr>
          <a:xfrm>
            <a:off x="323528" y="1052736"/>
            <a:ext cx="8363272" cy="5616624"/>
          </a:xfrm>
        </p:spPr>
        <p:txBody>
          <a:bodyPr>
            <a:normAutofit fontScale="70000" lnSpcReduction="20000"/>
          </a:bodyPr>
          <a:lstStyle/>
          <a:p>
            <a:pPr algn="just"/>
            <a:r>
              <a:rPr lang="es-ES_tradnl" dirty="0"/>
              <a:t>Lea atentamente el siguiente texto y responda a las cuestiones planteadas:</a:t>
            </a:r>
            <a:endParaRPr lang="es-ES" dirty="0"/>
          </a:p>
          <a:p>
            <a:pPr algn="just"/>
            <a:r>
              <a:rPr lang="es-ES_tradnl" dirty="0"/>
              <a:t> </a:t>
            </a:r>
            <a:endParaRPr lang="es-ES" dirty="0"/>
          </a:p>
          <a:p>
            <a:pPr algn="just"/>
            <a:r>
              <a:rPr lang="es-ES_tradnl" dirty="0"/>
              <a:t>«Pero, inmediatamente después, advertí que, mientras deseaba pensar de este modo que </a:t>
            </a:r>
            <a:r>
              <a:rPr lang="es-ES_tradnl" b="1" dirty="0">
                <a:solidFill>
                  <a:srgbClr val="FF0000"/>
                </a:solidFill>
              </a:rPr>
              <a:t>todo era falso</a:t>
            </a:r>
            <a:r>
              <a:rPr lang="es-ES_tradnl" dirty="0"/>
              <a:t>, era absolutamente necesario que </a:t>
            </a:r>
            <a:r>
              <a:rPr lang="es-ES_tradnl" b="1" dirty="0">
                <a:solidFill>
                  <a:srgbClr val="FF0000"/>
                </a:solidFill>
              </a:rPr>
              <a:t>yo, que lo pensaba, fuese alguna cosa</a:t>
            </a:r>
            <a:r>
              <a:rPr lang="es-ES_tradnl" dirty="0"/>
              <a:t>. Y dándome cuenta de que esta verdad: </a:t>
            </a:r>
            <a:r>
              <a:rPr lang="es-ES_tradnl" b="1" dirty="0">
                <a:solidFill>
                  <a:srgbClr val="FF0000"/>
                </a:solidFill>
              </a:rPr>
              <a:t>pienso, luego soy</a:t>
            </a:r>
            <a:r>
              <a:rPr lang="es-ES_tradnl" dirty="0"/>
              <a:t>, era tan firme y tan segura que todas las extravagantes suposiciones de los escépticos no eran capaces de hacerla tambalear, juzgué que podía admitirla sin escrúpulo como el </a:t>
            </a:r>
            <a:r>
              <a:rPr lang="es-ES_tradnl" b="1" dirty="0"/>
              <a:t>primer principio de la filosofía </a:t>
            </a:r>
            <a:r>
              <a:rPr lang="es-ES_tradnl" dirty="0"/>
              <a:t>que yo indagaba.»</a:t>
            </a:r>
            <a:endParaRPr lang="es-ES" dirty="0"/>
          </a:p>
          <a:p>
            <a:pPr algn="just"/>
            <a:r>
              <a:rPr lang="es-ES_tradnl" dirty="0"/>
              <a:t>Descartes, R. Discurso del método, IV parte.</a:t>
            </a:r>
            <a:endParaRPr lang="es-ES" dirty="0"/>
          </a:p>
          <a:p>
            <a:pPr algn="just"/>
            <a:r>
              <a:rPr lang="es-ES_tradnl" dirty="0"/>
              <a:t> </a:t>
            </a:r>
            <a:endParaRPr lang="es-ES" dirty="0"/>
          </a:p>
          <a:p>
            <a:pPr algn="just"/>
            <a:r>
              <a:rPr lang="es-ES_tradnl" dirty="0"/>
              <a:t>1.	Descripción del contexto filosófico que influye en el autor del texto.</a:t>
            </a:r>
            <a:endParaRPr lang="es-ES" dirty="0"/>
          </a:p>
          <a:p>
            <a:pPr algn="just"/>
            <a:r>
              <a:rPr lang="es-ES_tradnl" dirty="0"/>
              <a:t>2.	Identificación y explicación del contenido del texto. </a:t>
            </a:r>
            <a:endParaRPr lang="es-ES" dirty="0"/>
          </a:p>
          <a:p>
            <a:pPr algn="just"/>
            <a:r>
              <a:rPr lang="es-ES_tradnl" dirty="0"/>
              <a:t>3.	Justificación del texto desde la posición filosófica del autor.</a:t>
            </a:r>
            <a:endParaRPr lang="es-ES" dirty="0"/>
          </a:p>
          <a:p>
            <a:pPr algn="just"/>
            <a:r>
              <a:rPr lang="es-ES_tradnl" dirty="0"/>
              <a:t>4.	Relación del tema o el autor del texto elegido con una posición filosófica de otra época.</a:t>
            </a:r>
            <a:endParaRPr lang="es-ES" dirty="0"/>
          </a:p>
          <a:p>
            <a:endParaRPr lang="es-ES" dirty="0"/>
          </a:p>
        </p:txBody>
      </p:sp>
    </p:spTree>
    <p:extLst>
      <p:ext uri="{BB962C8B-B14F-4D97-AF65-F5344CB8AC3E}">
        <p14:creationId xmlns:p14="http://schemas.microsoft.com/office/powerpoint/2010/main" val="25931220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Preguntas: 1ª.</a:t>
            </a:r>
            <a:endParaRPr lang="es-ES" dirty="0"/>
          </a:p>
        </p:txBody>
      </p:sp>
      <p:sp>
        <p:nvSpPr>
          <p:cNvPr id="3" name="2 Marcador de contenido"/>
          <p:cNvSpPr>
            <a:spLocks noGrp="1"/>
          </p:cNvSpPr>
          <p:nvPr>
            <p:ph idx="1"/>
          </p:nvPr>
        </p:nvSpPr>
        <p:spPr/>
        <p:txBody>
          <a:bodyPr>
            <a:normAutofit lnSpcReduction="10000"/>
          </a:bodyPr>
          <a:lstStyle/>
          <a:p>
            <a:pPr algn="just"/>
            <a:r>
              <a:rPr lang="es-ES" dirty="0" smtClean="0"/>
              <a:t>Contexto: ¿qué relación guarda el texto con las ideas y movimientos filosóficos de la época a la que pertenece?</a:t>
            </a:r>
          </a:p>
          <a:p>
            <a:pPr algn="just"/>
            <a:r>
              <a:rPr lang="es-ES" dirty="0" smtClean="0"/>
              <a:t>Descartes: (1596-1650); </a:t>
            </a:r>
            <a:r>
              <a:rPr lang="es-ES" dirty="0"/>
              <a:t>el </a:t>
            </a:r>
            <a:r>
              <a:rPr lang="es-ES" i="1" dirty="0"/>
              <a:t>Discurso del método </a:t>
            </a:r>
            <a:r>
              <a:rPr lang="es-ES" dirty="0"/>
              <a:t>(1637</a:t>
            </a:r>
            <a:r>
              <a:rPr lang="es-ES" dirty="0" smtClean="0"/>
              <a:t>):</a:t>
            </a:r>
          </a:p>
          <a:p>
            <a:pPr algn="just"/>
            <a:r>
              <a:rPr lang="es-ES" dirty="0" smtClean="0"/>
              <a:t>Conceptos a desarrollar: renacimiento (humanismo, reforma, política, naturalismo), </a:t>
            </a:r>
            <a:r>
              <a:rPr lang="es-ES" b="1" dirty="0" smtClean="0">
                <a:solidFill>
                  <a:srgbClr val="FF0000"/>
                </a:solidFill>
              </a:rPr>
              <a:t>racionalismo, empirismo, revolución científica</a:t>
            </a:r>
            <a:r>
              <a:rPr lang="es-ES" dirty="0" smtClean="0"/>
              <a:t>. </a:t>
            </a:r>
            <a:endParaRPr lang="es-ES" dirty="0"/>
          </a:p>
        </p:txBody>
      </p:sp>
    </p:spTree>
    <p:extLst>
      <p:ext uri="{BB962C8B-B14F-4D97-AF65-F5344CB8AC3E}">
        <p14:creationId xmlns:p14="http://schemas.microsoft.com/office/powerpoint/2010/main" val="12509171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171400"/>
            <a:ext cx="8229600" cy="1143000"/>
          </a:xfrm>
        </p:spPr>
        <p:txBody>
          <a:bodyPr>
            <a:normAutofit/>
          </a:bodyPr>
          <a:lstStyle/>
          <a:p>
            <a:r>
              <a:rPr lang="es-ES" sz="2400" dirty="0" smtClean="0"/>
              <a:t>2ª Pregunta: Identificación y explicación</a:t>
            </a:r>
            <a:endParaRPr lang="es-ES" sz="2400" dirty="0"/>
          </a:p>
        </p:txBody>
      </p:sp>
      <p:sp>
        <p:nvSpPr>
          <p:cNvPr id="3" name="2 Marcador de contenido"/>
          <p:cNvSpPr>
            <a:spLocks noGrp="1"/>
          </p:cNvSpPr>
          <p:nvPr>
            <p:ph idx="1"/>
          </p:nvPr>
        </p:nvSpPr>
        <p:spPr>
          <a:xfrm>
            <a:off x="179512" y="836712"/>
            <a:ext cx="8507288" cy="5904656"/>
          </a:xfrm>
        </p:spPr>
        <p:txBody>
          <a:bodyPr>
            <a:normAutofit fontScale="92500" lnSpcReduction="20000"/>
          </a:bodyPr>
          <a:lstStyle/>
          <a:p>
            <a:pPr algn="just"/>
            <a:r>
              <a:rPr lang="es-ES" b="1" dirty="0" smtClean="0">
                <a:solidFill>
                  <a:srgbClr val="FF0000"/>
                </a:solidFill>
              </a:rPr>
              <a:t>Identificación</a:t>
            </a:r>
            <a:r>
              <a:rPr lang="es-ES" dirty="0" smtClean="0"/>
              <a:t>: </a:t>
            </a:r>
            <a:r>
              <a:rPr lang="es-ES" b="1" dirty="0" smtClean="0">
                <a:solidFill>
                  <a:srgbClr val="FF0000"/>
                </a:solidFill>
              </a:rPr>
              <a:t>el hallazgo de la primera verdad.</a:t>
            </a:r>
          </a:p>
          <a:p>
            <a:pPr algn="just"/>
            <a:r>
              <a:rPr lang="es-ES" b="1" dirty="0" smtClean="0">
                <a:solidFill>
                  <a:srgbClr val="FF0000"/>
                </a:solidFill>
              </a:rPr>
              <a:t>Explicación del contenido</a:t>
            </a:r>
            <a:r>
              <a:rPr lang="es-ES" dirty="0" smtClean="0"/>
              <a:t>: “</a:t>
            </a:r>
            <a:r>
              <a:rPr lang="es-ES" b="1" dirty="0" smtClean="0"/>
              <a:t>pensaba que todo era falso</a:t>
            </a:r>
            <a:r>
              <a:rPr lang="es-ES" dirty="0" smtClean="0"/>
              <a:t>…”: </a:t>
            </a:r>
            <a:r>
              <a:rPr lang="es-ES" b="1" dirty="0" smtClean="0"/>
              <a:t>La duda cartesiana</a:t>
            </a:r>
            <a:r>
              <a:rPr lang="es-ES" dirty="0" smtClean="0"/>
              <a:t>: fundamentos (las falacias de los sentidos, los errores de la deducción -o el genio maligno-, la confusión del sueño con la vigilia), finalidad (duda metódica), alcance (universal: sentidos, matemáticas, mundo).</a:t>
            </a:r>
          </a:p>
          <a:p>
            <a:pPr algn="just"/>
            <a:r>
              <a:rPr lang="es-ES" dirty="0" smtClean="0"/>
              <a:t>Descubrimiento de la primera verdad: explicación del </a:t>
            </a:r>
            <a:r>
              <a:rPr lang="es-ES" b="1" u="sng" dirty="0" smtClean="0"/>
              <a:t>pienso, luego soy </a:t>
            </a:r>
            <a:r>
              <a:rPr lang="es-ES" dirty="0" smtClean="0"/>
              <a:t>(¿por </a:t>
            </a:r>
            <a:r>
              <a:rPr lang="es-ES" dirty="0" smtClean="0"/>
              <a:t>qué «pienso» y no «ando» o «veo»? </a:t>
            </a:r>
            <a:r>
              <a:rPr lang="es-ES" dirty="0" smtClean="0"/>
              <a:t>¿qué es lo que soy?).</a:t>
            </a:r>
          </a:p>
          <a:p>
            <a:pPr algn="just"/>
            <a:r>
              <a:rPr lang="es-ES" dirty="0" smtClean="0"/>
              <a:t>Utilidad de la primera verdad: </a:t>
            </a:r>
            <a:r>
              <a:rPr lang="es-ES" b="1" dirty="0" smtClean="0">
                <a:solidFill>
                  <a:srgbClr val="FF0000"/>
                </a:solidFill>
              </a:rPr>
              <a:t>el primer principio de la filosofía</a:t>
            </a:r>
            <a:r>
              <a:rPr lang="es-ES" dirty="0" smtClean="0"/>
              <a:t> que buscaba; </a:t>
            </a:r>
            <a:r>
              <a:rPr lang="es-ES" b="1" dirty="0" smtClean="0"/>
              <a:t>la evidencia </a:t>
            </a:r>
            <a:r>
              <a:rPr lang="es-ES" dirty="0" smtClean="0"/>
              <a:t>(claridad y distinción) como fundamento de una verdad absoluta de la que no cabe la menor duda por remota que pueda ser.</a:t>
            </a:r>
            <a:endParaRPr lang="es-ES" dirty="0"/>
          </a:p>
        </p:txBody>
      </p:sp>
    </p:spTree>
    <p:extLst>
      <p:ext uri="{BB962C8B-B14F-4D97-AF65-F5344CB8AC3E}">
        <p14:creationId xmlns:p14="http://schemas.microsoft.com/office/powerpoint/2010/main" val="5759934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116632"/>
            <a:ext cx="8291264" cy="864096"/>
          </a:xfrm>
        </p:spPr>
        <p:txBody>
          <a:bodyPr>
            <a:normAutofit fontScale="90000"/>
          </a:bodyPr>
          <a:lstStyle/>
          <a:p>
            <a:r>
              <a:rPr lang="es-ES" sz="2700" dirty="0" smtClean="0"/>
              <a:t>3ª Pregunta: justificación del texto desde la posición filosófica del autor</a:t>
            </a:r>
            <a:r>
              <a:rPr lang="es-ES" dirty="0" smtClean="0"/>
              <a:t> </a:t>
            </a:r>
            <a:endParaRPr lang="es-ES" dirty="0"/>
          </a:p>
        </p:txBody>
      </p:sp>
      <p:sp>
        <p:nvSpPr>
          <p:cNvPr id="3" name="2 Marcador de contenido"/>
          <p:cNvSpPr>
            <a:spLocks noGrp="1"/>
          </p:cNvSpPr>
          <p:nvPr>
            <p:ph idx="1"/>
          </p:nvPr>
        </p:nvSpPr>
        <p:spPr>
          <a:xfrm>
            <a:off x="251520" y="980728"/>
            <a:ext cx="8373616" cy="5832648"/>
          </a:xfrm>
        </p:spPr>
        <p:txBody>
          <a:bodyPr>
            <a:normAutofit fontScale="85000" lnSpcReduction="20000"/>
          </a:bodyPr>
          <a:lstStyle/>
          <a:p>
            <a:pPr algn="just"/>
            <a:r>
              <a:rPr lang="es-ES" sz="2800" dirty="0" smtClean="0"/>
              <a:t>Esquema de posibles temas para desarrollar.</a:t>
            </a:r>
          </a:p>
          <a:p>
            <a:pPr algn="just"/>
            <a:r>
              <a:rPr lang="es-ES" sz="2800" dirty="0" smtClean="0"/>
              <a:t>Experiencia del error: búsqueda del método (las reglas del método: primera…</a:t>
            </a:r>
            <a:r>
              <a:rPr lang="es-MX" sz="2800" dirty="0" smtClean="0"/>
              <a:t> </a:t>
            </a:r>
            <a:r>
              <a:rPr lang="es-MX" sz="2800" dirty="0"/>
              <a:t>no admitir cosa alguna como verdadera si no se la había conocido evidentemente como </a:t>
            </a:r>
            <a:r>
              <a:rPr lang="es-MX" sz="2800" dirty="0" smtClean="0"/>
              <a:t>tal…admitiendo exclusivamente </a:t>
            </a:r>
            <a:r>
              <a:rPr lang="es-MX" sz="2800" dirty="0"/>
              <a:t>en mis juicios aquello que se presentara tan clara y distintamente a mi espíritu que no tuviera motivo alguno para ponerlo en duda</a:t>
            </a:r>
            <a:r>
              <a:rPr lang="es-ES" sz="2800" dirty="0" smtClean="0"/>
              <a:t>).</a:t>
            </a:r>
          </a:p>
          <a:p>
            <a:pPr algn="just"/>
            <a:r>
              <a:rPr lang="es-ES" sz="2800" dirty="0" smtClean="0"/>
              <a:t>Aplicación del método: queda en suspenso todo, incluida la existencia del mundo. </a:t>
            </a:r>
          </a:p>
          <a:p>
            <a:pPr algn="just"/>
            <a:r>
              <a:rPr lang="es-ES" sz="2800" dirty="0" smtClean="0"/>
              <a:t>Existencia del yo (descubrimiento de la primera verdad).</a:t>
            </a:r>
          </a:p>
          <a:p>
            <a:pPr algn="just"/>
            <a:r>
              <a:rPr lang="es-ES" sz="2800" dirty="0" smtClean="0"/>
              <a:t>Existencia de Dios (a partir de la noción de un ser perfecto). Un Dios no engañador. Dos demostraciones (causalidad de la idea de perfección; argumento ontológico: la existencia como perfección).</a:t>
            </a:r>
          </a:p>
          <a:p>
            <a:pPr algn="just"/>
            <a:r>
              <a:rPr lang="es-ES" sz="2800" dirty="0" smtClean="0"/>
              <a:t>Existencia del mundo.</a:t>
            </a:r>
          </a:p>
          <a:p>
            <a:pPr algn="just"/>
            <a:r>
              <a:rPr lang="es-ES" sz="2800" dirty="0" smtClean="0"/>
              <a:t>Clases de ideas: adventicias, ficticias, innatas. La razón: intuición y deducción. Sustancia extensa y sustancia pensante.</a:t>
            </a:r>
          </a:p>
          <a:p>
            <a:endParaRPr lang="es-ES" sz="2800" dirty="0" smtClean="0"/>
          </a:p>
          <a:p>
            <a:endParaRPr lang="es-ES" dirty="0"/>
          </a:p>
        </p:txBody>
      </p:sp>
    </p:spTree>
    <p:extLst>
      <p:ext uri="{BB962C8B-B14F-4D97-AF65-F5344CB8AC3E}">
        <p14:creationId xmlns:p14="http://schemas.microsoft.com/office/powerpoint/2010/main" val="352289720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ersonalizado 1">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503</TotalTime>
  <Words>1782</Words>
  <Application>Microsoft Office PowerPoint</Application>
  <PresentationFormat>Presentación en pantalla (4:3)</PresentationFormat>
  <Paragraphs>116</Paragraphs>
  <Slides>20</Slides>
  <Notes>0</Notes>
  <HiddenSlides>0</HiddenSlides>
  <MMClips>0</MMClips>
  <ScaleCrop>false</ScaleCrop>
  <HeadingPairs>
    <vt:vector size="4" baseType="variant">
      <vt:variant>
        <vt:lpstr>Tema</vt:lpstr>
      </vt:variant>
      <vt:variant>
        <vt:i4>1</vt:i4>
      </vt:variant>
      <vt:variant>
        <vt:lpstr>Títulos de diapositiva</vt:lpstr>
      </vt:variant>
      <vt:variant>
        <vt:i4>20</vt:i4>
      </vt:variant>
    </vt:vector>
  </HeadingPairs>
  <TitlesOfParts>
    <vt:vector size="21" baseType="lpstr">
      <vt:lpstr>Tema de Office</vt:lpstr>
      <vt:lpstr>Historia de la Filosofía para mayores de 25 años (Boja 189 de 2018). Temario.</vt:lpstr>
      <vt:lpstr>Textos. Los textos de los que se seleccionarán los párrafos para el examen son los siguientes: </vt:lpstr>
      <vt:lpstr>Examen</vt:lpstr>
      <vt:lpstr>Instrucciones para la realización del examen</vt:lpstr>
      <vt:lpstr>Criterios generales de corrección.</vt:lpstr>
      <vt:lpstr>Modelo de examen.</vt:lpstr>
      <vt:lpstr>Preguntas: 1ª.</vt:lpstr>
      <vt:lpstr>2ª Pregunta: Identificación y explicación</vt:lpstr>
      <vt:lpstr>3ª Pregunta: justificación del texto desde la posición filosófica del autor </vt:lpstr>
      <vt:lpstr>4ª Pregunta: relación del tema o el autor elegido con una posición filosófica de otra época </vt:lpstr>
      <vt:lpstr>Modelo 2. Texto de Platón.</vt:lpstr>
      <vt:lpstr>Pregunta 1: Descripción del contexto filosófico que influye en el autor del texto.</vt:lpstr>
      <vt:lpstr>2. Identificación y explicación del contenido del texto.  </vt:lpstr>
      <vt:lpstr>3. Justificación del texto desde la posición filosófica del autor.   </vt:lpstr>
      <vt:lpstr>4. Relación del tema o el autor del texto elegido con una posición filosófica de otra época. </vt:lpstr>
      <vt:lpstr>Modelos de exámenes en el curso 2020: 1</vt:lpstr>
      <vt:lpstr>Modelos de exámenes en el curso 2020: 2 (Opción A)</vt:lpstr>
      <vt:lpstr>Modelos de exámenes en el curso 2020: 2 (Opción B).</vt:lpstr>
      <vt:lpstr>Modelos de exámenes en el curso 2020: 3 (Opción A)</vt:lpstr>
      <vt:lpstr>Modelos de exámenes en el curso 2020: 3 (Opción B)</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Historia de la Filosofía para mayores de 25 años</dc:title>
  <dc:creator>Usuario</dc:creator>
  <cp:lastModifiedBy>Nadie</cp:lastModifiedBy>
  <cp:revision>24</cp:revision>
  <dcterms:created xsi:type="dcterms:W3CDTF">2019-01-27T12:12:17Z</dcterms:created>
  <dcterms:modified xsi:type="dcterms:W3CDTF">2021-02-15T18:14:49Z</dcterms:modified>
</cp:coreProperties>
</file>