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0" r:id="rId2"/>
    <p:sldId id="256" r:id="rId3"/>
    <p:sldId id="258" r:id="rId4"/>
    <p:sldId id="257" r:id="rId5"/>
    <p:sldId id="259" r:id="rId6"/>
    <p:sldId id="260" r:id="rId7"/>
    <p:sldId id="261" r:id="rId8"/>
    <p:sldId id="262" r:id="rId9"/>
    <p:sldId id="277" r:id="rId10"/>
    <p:sldId id="263" r:id="rId11"/>
    <p:sldId id="266" r:id="rId12"/>
    <p:sldId id="265" r:id="rId13"/>
    <p:sldId id="267" r:id="rId14"/>
    <p:sldId id="268" r:id="rId15"/>
    <p:sldId id="269" r:id="rId16"/>
    <p:sldId id="270" r:id="rId17"/>
    <p:sldId id="271" r:id="rId18"/>
    <p:sldId id="275" r:id="rId19"/>
    <p:sldId id="278" r:id="rId20"/>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566"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755576" y="260648"/>
            <a:ext cx="7772400" cy="1470025"/>
          </a:xfrm>
        </p:spPr>
        <p:txBody>
          <a:bodyPr/>
          <a:lstStyle/>
          <a:p>
            <a:r>
              <a:rPr lang="es-ES" dirty="0"/>
              <a:t>Haga clic para modificar el estilo de título del patrón</a:t>
            </a:r>
          </a:p>
        </p:txBody>
      </p:sp>
      <p:sp>
        <p:nvSpPr>
          <p:cNvPr id="3" name="2 Subtítulo"/>
          <p:cNvSpPr>
            <a:spLocks noGrp="1"/>
          </p:cNvSpPr>
          <p:nvPr>
            <p:ph type="subTitle" idx="1"/>
          </p:nvPr>
        </p:nvSpPr>
        <p:spPr>
          <a:xfrm>
            <a:off x="755576" y="1988840"/>
            <a:ext cx="7776864" cy="4176464"/>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dirty="0"/>
              <a:t>Haga clic para modificar el estilo de subtítulo del patrón</a:t>
            </a:r>
          </a:p>
        </p:txBody>
      </p:sp>
      <p:sp>
        <p:nvSpPr>
          <p:cNvPr id="4" name="3 Marcador de fecha"/>
          <p:cNvSpPr>
            <a:spLocks noGrp="1"/>
          </p:cNvSpPr>
          <p:nvPr>
            <p:ph type="dt" sz="half" idx="10"/>
          </p:nvPr>
        </p:nvSpPr>
        <p:spPr/>
        <p:txBody>
          <a:bodyPr/>
          <a:lstStyle/>
          <a:p>
            <a:fld id="{29E440BA-EF9B-40D8-BED6-B8589BFB3D84}" type="datetimeFigureOut">
              <a:rPr lang="es-ES" smtClean="0"/>
              <a:t>20/01/2022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46B0DAF-E5FA-4054-9AD0-CB09CBA7C974}" type="slidenum">
              <a:rPr lang="es-ES" smtClean="0"/>
              <a:t>‹Nº›</a:t>
            </a:fld>
            <a:endParaRPr lang="es-ES"/>
          </a:p>
        </p:txBody>
      </p:sp>
    </p:spTree>
    <p:extLst>
      <p:ext uri="{BB962C8B-B14F-4D97-AF65-F5344CB8AC3E}">
        <p14:creationId xmlns:p14="http://schemas.microsoft.com/office/powerpoint/2010/main" val="2771404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29E440BA-EF9B-40D8-BED6-B8589BFB3D84}" type="datetimeFigureOut">
              <a:rPr lang="es-ES" smtClean="0"/>
              <a:t>20/01/2022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46B0DAF-E5FA-4054-9AD0-CB09CBA7C974}" type="slidenum">
              <a:rPr lang="es-ES" smtClean="0"/>
              <a:t>‹Nº›</a:t>
            </a:fld>
            <a:endParaRPr lang="es-ES"/>
          </a:p>
        </p:txBody>
      </p:sp>
    </p:spTree>
    <p:extLst>
      <p:ext uri="{BB962C8B-B14F-4D97-AF65-F5344CB8AC3E}">
        <p14:creationId xmlns:p14="http://schemas.microsoft.com/office/powerpoint/2010/main" val="453647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29E440BA-EF9B-40D8-BED6-B8589BFB3D84}" type="datetimeFigureOut">
              <a:rPr lang="es-ES" smtClean="0"/>
              <a:t>20/01/2022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46B0DAF-E5FA-4054-9AD0-CB09CBA7C974}" type="slidenum">
              <a:rPr lang="es-ES" smtClean="0"/>
              <a:t>‹Nº›</a:t>
            </a:fld>
            <a:endParaRPr lang="es-ES"/>
          </a:p>
        </p:txBody>
      </p:sp>
    </p:spTree>
    <p:extLst>
      <p:ext uri="{BB962C8B-B14F-4D97-AF65-F5344CB8AC3E}">
        <p14:creationId xmlns:p14="http://schemas.microsoft.com/office/powerpoint/2010/main" val="2939357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29E440BA-EF9B-40D8-BED6-B8589BFB3D84}" type="datetimeFigureOut">
              <a:rPr lang="es-ES" smtClean="0"/>
              <a:t>20/01/2022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46B0DAF-E5FA-4054-9AD0-CB09CBA7C974}" type="slidenum">
              <a:rPr lang="es-ES" smtClean="0"/>
              <a:t>‹Nº›</a:t>
            </a:fld>
            <a:endParaRPr lang="es-ES"/>
          </a:p>
        </p:txBody>
      </p:sp>
    </p:spTree>
    <p:extLst>
      <p:ext uri="{BB962C8B-B14F-4D97-AF65-F5344CB8AC3E}">
        <p14:creationId xmlns:p14="http://schemas.microsoft.com/office/powerpoint/2010/main" val="938910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29E440BA-EF9B-40D8-BED6-B8589BFB3D84}" type="datetimeFigureOut">
              <a:rPr lang="es-ES" smtClean="0"/>
              <a:t>20/01/2022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46B0DAF-E5FA-4054-9AD0-CB09CBA7C974}" type="slidenum">
              <a:rPr lang="es-ES" smtClean="0"/>
              <a:t>‹Nº›</a:t>
            </a:fld>
            <a:endParaRPr lang="es-ES"/>
          </a:p>
        </p:txBody>
      </p:sp>
    </p:spTree>
    <p:extLst>
      <p:ext uri="{BB962C8B-B14F-4D97-AF65-F5344CB8AC3E}">
        <p14:creationId xmlns:p14="http://schemas.microsoft.com/office/powerpoint/2010/main" val="3764118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p:txBody>
          <a:bodyPr/>
          <a:lstStyle/>
          <a:p>
            <a:fld id="{29E440BA-EF9B-40D8-BED6-B8589BFB3D84}" type="datetimeFigureOut">
              <a:rPr lang="es-ES" smtClean="0"/>
              <a:t>20/01/2022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46B0DAF-E5FA-4054-9AD0-CB09CBA7C974}" type="slidenum">
              <a:rPr lang="es-ES" smtClean="0"/>
              <a:t>‹Nº›</a:t>
            </a:fld>
            <a:endParaRPr lang="es-ES"/>
          </a:p>
        </p:txBody>
      </p:sp>
    </p:spTree>
    <p:extLst>
      <p:ext uri="{BB962C8B-B14F-4D97-AF65-F5344CB8AC3E}">
        <p14:creationId xmlns:p14="http://schemas.microsoft.com/office/powerpoint/2010/main" val="3986461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p:txBody>
          <a:bodyPr/>
          <a:lstStyle/>
          <a:p>
            <a:fld id="{29E440BA-EF9B-40D8-BED6-B8589BFB3D84}" type="datetimeFigureOut">
              <a:rPr lang="es-ES" smtClean="0"/>
              <a:t>20/01/2022</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E46B0DAF-E5FA-4054-9AD0-CB09CBA7C974}" type="slidenum">
              <a:rPr lang="es-ES" smtClean="0"/>
              <a:t>‹Nº›</a:t>
            </a:fld>
            <a:endParaRPr lang="es-ES"/>
          </a:p>
        </p:txBody>
      </p:sp>
    </p:spTree>
    <p:extLst>
      <p:ext uri="{BB962C8B-B14F-4D97-AF65-F5344CB8AC3E}">
        <p14:creationId xmlns:p14="http://schemas.microsoft.com/office/powerpoint/2010/main" val="1522723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fecha"/>
          <p:cNvSpPr>
            <a:spLocks noGrp="1"/>
          </p:cNvSpPr>
          <p:nvPr>
            <p:ph type="dt" sz="half" idx="10"/>
          </p:nvPr>
        </p:nvSpPr>
        <p:spPr/>
        <p:txBody>
          <a:bodyPr/>
          <a:lstStyle/>
          <a:p>
            <a:fld id="{29E440BA-EF9B-40D8-BED6-B8589BFB3D84}" type="datetimeFigureOut">
              <a:rPr lang="es-ES" smtClean="0"/>
              <a:t>20/01/2022</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E46B0DAF-E5FA-4054-9AD0-CB09CBA7C974}" type="slidenum">
              <a:rPr lang="es-ES" smtClean="0"/>
              <a:t>‹Nº›</a:t>
            </a:fld>
            <a:endParaRPr lang="es-ES"/>
          </a:p>
        </p:txBody>
      </p:sp>
    </p:spTree>
    <p:extLst>
      <p:ext uri="{BB962C8B-B14F-4D97-AF65-F5344CB8AC3E}">
        <p14:creationId xmlns:p14="http://schemas.microsoft.com/office/powerpoint/2010/main" val="1259646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9E440BA-EF9B-40D8-BED6-B8589BFB3D84}" type="datetimeFigureOut">
              <a:rPr lang="es-ES" smtClean="0"/>
              <a:t>20/01/2022</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E46B0DAF-E5FA-4054-9AD0-CB09CBA7C974}" type="slidenum">
              <a:rPr lang="es-ES" smtClean="0"/>
              <a:t>‹Nº›</a:t>
            </a:fld>
            <a:endParaRPr lang="es-ES"/>
          </a:p>
        </p:txBody>
      </p:sp>
    </p:spTree>
    <p:extLst>
      <p:ext uri="{BB962C8B-B14F-4D97-AF65-F5344CB8AC3E}">
        <p14:creationId xmlns:p14="http://schemas.microsoft.com/office/powerpoint/2010/main" val="3712621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29E440BA-EF9B-40D8-BED6-B8589BFB3D84}" type="datetimeFigureOut">
              <a:rPr lang="es-ES" smtClean="0"/>
              <a:t>20/01/2022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46B0DAF-E5FA-4054-9AD0-CB09CBA7C974}" type="slidenum">
              <a:rPr lang="es-ES" smtClean="0"/>
              <a:t>‹Nº›</a:t>
            </a:fld>
            <a:endParaRPr lang="es-ES"/>
          </a:p>
        </p:txBody>
      </p:sp>
    </p:spTree>
    <p:extLst>
      <p:ext uri="{BB962C8B-B14F-4D97-AF65-F5344CB8AC3E}">
        <p14:creationId xmlns:p14="http://schemas.microsoft.com/office/powerpoint/2010/main" val="1824449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29E440BA-EF9B-40D8-BED6-B8589BFB3D84}" type="datetimeFigureOut">
              <a:rPr lang="es-ES" smtClean="0"/>
              <a:t>20/01/2022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46B0DAF-E5FA-4054-9AD0-CB09CBA7C974}" type="slidenum">
              <a:rPr lang="es-ES" smtClean="0"/>
              <a:t>‹Nº›</a:t>
            </a:fld>
            <a:endParaRPr lang="es-ES"/>
          </a:p>
        </p:txBody>
      </p:sp>
    </p:spTree>
    <p:extLst>
      <p:ext uri="{BB962C8B-B14F-4D97-AF65-F5344CB8AC3E}">
        <p14:creationId xmlns:p14="http://schemas.microsoft.com/office/powerpoint/2010/main" val="3506596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E440BA-EF9B-40D8-BED6-B8589BFB3D84}" type="datetimeFigureOut">
              <a:rPr lang="es-ES" smtClean="0"/>
              <a:t>20/01/2022</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6B0DAF-E5FA-4054-9AD0-CB09CBA7C974}" type="slidenum">
              <a:rPr lang="es-ES" smtClean="0"/>
              <a:t>‹Nº›</a:t>
            </a:fld>
            <a:endParaRPr lang="es-ES"/>
          </a:p>
        </p:txBody>
      </p:sp>
    </p:spTree>
    <p:extLst>
      <p:ext uri="{BB962C8B-B14F-4D97-AF65-F5344CB8AC3E}">
        <p14:creationId xmlns:p14="http://schemas.microsoft.com/office/powerpoint/2010/main" val="23871744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0DE1D8-8561-4CC2-BD96-2E7FC36A8980}"/>
              </a:ext>
            </a:extLst>
          </p:cNvPr>
          <p:cNvSpPr>
            <a:spLocks noGrp="1"/>
          </p:cNvSpPr>
          <p:nvPr>
            <p:ph type="title"/>
          </p:nvPr>
        </p:nvSpPr>
        <p:spPr/>
        <p:txBody>
          <a:bodyPr>
            <a:noAutofit/>
          </a:bodyPr>
          <a:lstStyle/>
          <a:p>
            <a:r>
              <a:rPr lang="es-ES" sz="3600" dirty="0"/>
              <a:t>Convocatoria 2022: Historia de la Filosofía para Mayores de 25</a:t>
            </a:r>
          </a:p>
        </p:txBody>
      </p:sp>
      <p:sp>
        <p:nvSpPr>
          <p:cNvPr id="3" name="Marcador de contenido 2">
            <a:extLst>
              <a:ext uri="{FF2B5EF4-FFF2-40B4-BE49-F238E27FC236}">
                <a16:creationId xmlns:a16="http://schemas.microsoft.com/office/drawing/2014/main" id="{2989DCC1-4BD7-4171-95A0-5A7E5BB67ADD}"/>
              </a:ext>
            </a:extLst>
          </p:cNvPr>
          <p:cNvSpPr>
            <a:spLocks noGrp="1"/>
          </p:cNvSpPr>
          <p:nvPr>
            <p:ph idx="1"/>
          </p:nvPr>
        </p:nvSpPr>
        <p:spPr>
          <a:xfrm>
            <a:off x="179512" y="1600200"/>
            <a:ext cx="8507288" cy="4983162"/>
          </a:xfrm>
        </p:spPr>
        <p:txBody>
          <a:bodyPr>
            <a:normAutofit/>
          </a:bodyPr>
          <a:lstStyle/>
          <a:p>
            <a:r>
              <a:rPr lang="es-ES" sz="3600" dirty="0"/>
              <a:t>Orientaciones (Programa y tipo de ejercicio)</a:t>
            </a:r>
          </a:p>
          <a:p>
            <a:r>
              <a:rPr lang="es-ES" sz="3600" dirty="0"/>
              <a:t>Exámenes de convocatorias anteriores en el siguiente enlace: https://www.juntadeandalucia.es/economiaconocimientoempresasyuniversidad/sguit/?q=grados&amp;d=g_b_examenes_anteriores.php&amp;tipo=M25</a:t>
            </a:r>
          </a:p>
        </p:txBody>
      </p:sp>
    </p:spTree>
    <p:extLst>
      <p:ext uri="{BB962C8B-B14F-4D97-AF65-F5344CB8AC3E}">
        <p14:creationId xmlns:p14="http://schemas.microsoft.com/office/powerpoint/2010/main" val="5234053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171400"/>
            <a:ext cx="8229600" cy="1143000"/>
          </a:xfrm>
        </p:spPr>
        <p:txBody>
          <a:bodyPr>
            <a:normAutofit/>
          </a:bodyPr>
          <a:lstStyle/>
          <a:p>
            <a:r>
              <a:rPr lang="es-ES" sz="2400" dirty="0"/>
              <a:t>2ª Pregunta: Identificación y explicación</a:t>
            </a:r>
          </a:p>
        </p:txBody>
      </p:sp>
      <p:sp>
        <p:nvSpPr>
          <p:cNvPr id="3" name="2 Marcador de contenido"/>
          <p:cNvSpPr>
            <a:spLocks noGrp="1"/>
          </p:cNvSpPr>
          <p:nvPr>
            <p:ph idx="1"/>
          </p:nvPr>
        </p:nvSpPr>
        <p:spPr>
          <a:xfrm>
            <a:off x="179512" y="836712"/>
            <a:ext cx="8507288" cy="5904656"/>
          </a:xfrm>
        </p:spPr>
        <p:txBody>
          <a:bodyPr>
            <a:normAutofit fontScale="92500" lnSpcReduction="20000"/>
          </a:bodyPr>
          <a:lstStyle/>
          <a:p>
            <a:pPr algn="just"/>
            <a:r>
              <a:rPr lang="es-ES" b="1" dirty="0">
                <a:solidFill>
                  <a:srgbClr val="FF0000"/>
                </a:solidFill>
              </a:rPr>
              <a:t>Identificación</a:t>
            </a:r>
            <a:r>
              <a:rPr lang="es-ES" dirty="0"/>
              <a:t>: </a:t>
            </a:r>
            <a:r>
              <a:rPr lang="es-ES" b="1" dirty="0">
                <a:solidFill>
                  <a:srgbClr val="FF0000"/>
                </a:solidFill>
              </a:rPr>
              <a:t>el hallazgo de la primera verdad.</a:t>
            </a:r>
          </a:p>
          <a:p>
            <a:pPr algn="just"/>
            <a:r>
              <a:rPr lang="es-ES" b="1" dirty="0">
                <a:solidFill>
                  <a:srgbClr val="FF0000"/>
                </a:solidFill>
              </a:rPr>
              <a:t>Explicación del contenido</a:t>
            </a:r>
            <a:r>
              <a:rPr lang="es-ES" dirty="0"/>
              <a:t>: “</a:t>
            </a:r>
            <a:r>
              <a:rPr lang="es-ES" b="1" dirty="0"/>
              <a:t>pensaba que todo era falso</a:t>
            </a:r>
            <a:r>
              <a:rPr lang="es-ES" dirty="0"/>
              <a:t>…”: </a:t>
            </a:r>
            <a:r>
              <a:rPr lang="es-ES" b="1" dirty="0"/>
              <a:t>La duda cartesiana</a:t>
            </a:r>
            <a:r>
              <a:rPr lang="es-ES" dirty="0"/>
              <a:t>: fundamentos (las falacias de los sentidos, los errores de la deducción -o el genio maligno-, la confusión del sueño con la vigilia), finalidad (duda metódica), alcance (universal: sentidos, matemáticas, mundo).</a:t>
            </a:r>
          </a:p>
          <a:p>
            <a:pPr algn="just"/>
            <a:r>
              <a:rPr lang="es-ES" dirty="0"/>
              <a:t>Descubrimiento de la primera verdad: explicación del </a:t>
            </a:r>
            <a:r>
              <a:rPr lang="es-ES" b="1" u="sng" dirty="0"/>
              <a:t>pienso, luego soy </a:t>
            </a:r>
            <a:r>
              <a:rPr lang="es-ES" dirty="0"/>
              <a:t>(¿por qué «pienso» y no «ando» o «veo»? ¿qué es lo que soy?).</a:t>
            </a:r>
          </a:p>
          <a:p>
            <a:pPr algn="just"/>
            <a:r>
              <a:rPr lang="es-ES" dirty="0"/>
              <a:t>Utilidad de la primera verdad: </a:t>
            </a:r>
            <a:r>
              <a:rPr lang="es-ES" b="1" dirty="0">
                <a:solidFill>
                  <a:srgbClr val="FF0000"/>
                </a:solidFill>
              </a:rPr>
              <a:t>el primer principio de la filosofía</a:t>
            </a:r>
            <a:r>
              <a:rPr lang="es-ES" dirty="0"/>
              <a:t> que buscaba; </a:t>
            </a:r>
            <a:r>
              <a:rPr lang="es-ES" b="1" dirty="0"/>
              <a:t>la evidencia </a:t>
            </a:r>
            <a:r>
              <a:rPr lang="es-ES" dirty="0"/>
              <a:t>(claridad y distinción) como fundamento de una verdad absoluta de la que no cabe la menor duda por remota que esta pueda ser.</a:t>
            </a:r>
          </a:p>
        </p:txBody>
      </p:sp>
    </p:spTree>
    <p:extLst>
      <p:ext uri="{BB962C8B-B14F-4D97-AF65-F5344CB8AC3E}">
        <p14:creationId xmlns:p14="http://schemas.microsoft.com/office/powerpoint/2010/main" val="5759934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116632"/>
            <a:ext cx="8291264" cy="864096"/>
          </a:xfrm>
        </p:spPr>
        <p:txBody>
          <a:bodyPr>
            <a:normAutofit fontScale="90000"/>
          </a:bodyPr>
          <a:lstStyle/>
          <a:p>
            <a:r>
              <a:rPr lang="es-ES" sz="2700" dirty="0"/>
              <a:t>3ª Pregunta: justificación del texto desde la posición filosófica del autor</a:t>
            </a:r>
            <a:r>
              <a:rPr lang="es-ES" dirty="0"/>
              <a:t> </a:t>
            </a:r>
          </a:p>
        </p:txBody>
      </p:sp>
      <p:sp>
        <p:nvSpPr>
          <p:cNvPr id="3" name="2 Marcador de contenido"/>
          <p:cNvSpPr>
            <a:spLocks noGrp="1"/>
          </p:cNvSpPr>
          <p:nvPr>
            <p:ph idx="1"/>
          </p:nvPr>
        </p:nvSpPr>
        <p:spPr>
          <a:xfrm>
            <a:off x="251520" y="980728"/>
            <a:ext cx="8373616" cy="5832648"/>
          </a:xfrm>
        </p:spPr>
        <p:txBody>
          <a:bodyPr>
            <a:normAutofit fontScale="85000" lnSpcReduction="20000"/>
          </a:bodyPr>
          <a:lstStyle/>
          <a:p>
            <a:pPr algn="just"/>
            <a:r>
              <a:rPr lang="es-ES" sz="2800" dirty="0"/>
              <a:t>Esquema de posibles temas para desarrollar.</a:t>
            </a:r>
          </a:p>
          <a:p>
            <a:pPr algn="just"/>
            <a:r>
              <a:rPr lang="es-ES" sz="2800" dirty="0"/>
              <a:t>Experiencia del error: búsqueda del método (</a:t>
            </a:r>
            <a:r>
              <a:rPr lang="es-ES" sz="2800" b="1" dirty="0"/>
              <a:t>las reglas del método:</a:t>
            </a:r>
            <a:r>
              <a:rPr lang="es-ES" sz="2800" dirty="0"/>
              <a:t> primera…</a:t>
            </a:r>
            <a:r>
              <a:rPr lang="es-MX" sz="2800" dirty="0"/>
              <a:t> no admitir cosa alguna como verdadera si no se la había conocido evidentemente como tal…admitiendo exclusivamente en mis juicios aquello que se presentara tan clara y distintamente a mi espíritu que no tuviera motivo alguno para ponerlo en duda</a:t>
            </a:r>
            <a:r>
              <a:rPr lang="es-ES" sz="2800" dirty="0"/>
              <a:t>).</a:t>
            </a:r>
          </a:p>
          <a:p>
            <a:pPr algn="just"/>
            <a:r>
              <a:rPr lang="es-ES" sz="2800" dirty="0"/>
              <a:t>Aplicación del método: queda en suspenso todo, incluida la existencia del mundo. </a:t>
            </a:r>
          </a:p>
          <a:p>
            <a:pPr algn="just"/>
            <a:r>
              <a:rPr lang="es-ES" sz="2800" dirty="0"/>
              <a:t>Existencia del yo (descubrimiento de la primera verdad).</a:t>
            </a:r>
          </a:p>
          <a:p>
            <a:pPr algn="just"/>
            <a:r>
              <a:rPr lang="es-ES" sz="2800" dirty="0"/>
              <a:t>Existencia de Dios (a partir de la noción de un ser perfecto). Un Dios </a:t>
            </a:r>
            <a:r>
              <a:rPr lang="es-ES" sz="2800" b="1" dirty="0"/>
              <a:t>no engañador</a:t>
            </a:r>
            <a:r>
              <a:rPr lang="es-ES" sz="2800" dirty="0"/>
              <a:t>. Dos demostraciones (causalidad de la idea de perfección; argumento ontológico: la existencia como perfección).</a:t>
            </a:r>
          </a:p>
          <a:p>
            <a:pPr algn="just"/>
            <a:r>
              <a:rPr lang="es-ES" sz="2800" dirty="0"/>
              <a:t>Existencia del mundo.</a:t>
            </a:r>
          </a:p>
          <a:p>
            <a:pPr algn="just"/>
            <a:r>
              <a:rPr lang="es-ES" sz="2800" dirty="0"/>
              <a:t>Clases de ideas: </a:t>
            </a:r>
            <a:r>
              <a:rPr lang="es-ES" sz="2800" b="1" dirty="0"/>
              <a:t>adventicias, ficticias, innatas</a:t>
            </a:r>
            <a:r>
              <a:rPr lang="es-ES" sz="2800" dirty="0"/>
              <a:t>. La razón: intuición y deducción. Sustancia extensa y sustancia pensante.</a:t>
            </a:r>
          </a:p>
          <a:p>
            <a:endParaRPr lang="es-ES" sz="2800" dirty="0"/>
          </a:p>
          <a:p>
            <a:endParaRPr lang="es-ES" dirty="0"/>
          </a:p>
        </p:txBody>
      </p:sp>
    </p:spTree>
    <p:extLst>
      <p:ext uri="{BB962C8B-B14F-4D97-AF65-F5344CB8AC3E}">
        <p14:creationId xmlns:p14="http://schemas.microsoft.com/office/powerpoint/2010/main" val="35228972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116632"/>
            <a:ext cx="8363272" cy="864096"/>
          </a:xfrm>
        </p:spPr>
        <p:txBody>
          <a:bodyPr>
            <a:normAutofit fontScale="90000"/>
          </a:bodyPr>
          <a:lstStyle/>
          <a:p>
            <a:r>
              <a:rPr lang="es-ES" sz="2700" dirty="0"/>
              <a:t>4ª Pregunta: relación del tema o el autor elegido con una posición filosófica de otra época</a:t>
            </a:r>
            <a:r>
              <a:rPr lang="es-ES" dirty="0"/>
              <a:t> </a:t>
            </a:r>
          </a:p>
        </p:txBody>
      </p:sp>
      <p:sp>
        <p:nvSpPr>
          <p:cNvPr id="3" name="2 Marcador de contenido"/>
          <p:cNvSpPr>
            <a:spLocks noGrp="1"/>
          </p:cNvSpPr>
          <p:nvPr>
            <p:ph idx="1"/>
          </p:nvPr>
        </p:nvSpPr>
        <p:spPr>
          <a:xfrm>
            <a:off x="107504" y="1196752"/>
            <a:ext cx="8856984" cy="5616624"/>
          </a:xfrm>
        </p:spPr>
        <p:txBody>
          <a:bodyPr>
            <a:normAutofit fontScale="92500" lnSpcReduction="20000"/>
          </a:bodyPr>
          <a:lstStyle/>
          <a:p>
            <a:pPr algn="just"/>
            <a:r>
              <a:rPr lang="es-ES" dirty="0"/>
              <a:t>Con Platón (</a:t>
            </a:r>
            <a:r>
              <a:rPr lang="es-ES" dirty="0">
                <a:solidFill>
                  <a:srgbClr val="FF0000"/>
                </a:solidFill>
              </a:rPr>
              <a:t>primer texto del programa</a:t>
            </a:r>
            <a:r>
              <a:rPr lang="es-ES" dirty="0"/>
              <a:t>). Se puede comparar con su teoría de </a:t>
            </a:r>
            <a:r>
              <a:rPr lang="es-ES" b="1" dirty="0"/>
              <a:t>la reminiscencia </a:t>
            </a:r>
            <a:r>
              <a:rPr lang="es-ES" dirty="0"/>
              <a:t>(el conocimiento de las ideas no procede de la experiencia; la reminiscencia como otra versión del innatismo o el racionalismo cartesiano).</a:t>
            </a:r>
          </a:p>
          <a:p>
            <a:pPr algn="just"/>
            <a:r>
              <a:rPr lang="es-ES" dirty="0"/>
              <a:t>Con Nietzsche (</a:t>
            </a:r>
            <a:r>
              <a:rPr lang="es-ES" dirty="0">
                <a:solidFill>
                  <a:srgbClr val="FF0000"/>
                </a:solidFill>
              </a:rPr>
              <a:t>cuarto texto del programa</a:t>
            </a:r>
            <a:r>
              <a:rPr lang="es-ES" dirty="0"/>
              <a:t>): en Descartes la razón fuente última de la verdad (intuición y deducción) frente a la crítica que hace Nietzsche de la interpretación metafísica de </a:t>
            </a:r>
            <a:r>
              <a:rPr lang="es-ES" b="1" dirty="0"/>
              <a:t>la “razón” </a:t>
            </a:r>
            <a:r>
              <a:rPr lang="es-ES" dirty="0"/>
              <a:t>realizada por los filósofos. </a:t>
            </a:r>
          </a:p>
          <a:p>
            <a:pPr algn="just"/>
            <a:r>
              <a:rPr lang="es-ES" dirty="0"/>
              <a:t>Con Ortega (</a:t>
            </a:r>
            <a:r>
              <a:rPr lang="es-ES" dirty="0">
                <a:solidFill>
                  <a:srgbClr val="FF0000"/>
                </a:solidFill>
              </a:rPr>
              <a:t>quinto texto</a:t>
            </a:r>
            <a:r>
              <a:rPr lang="es-ES" dirty="0"/>
              <a:t>): frente al “racionalismo” y al “relativismo”: la doctrina del </a:t>
            </a:r>
            <a:r>
              <a:rPr lang="es-ES" b="1" dirty="0"/>
              <a:t>perspectivismo</a:t>
            </a:r>
            <a:r>
              <a:rPr lang="es-ES" dirty="0"/>
              <a:t> y el </a:t>
            </a:r>
            <a:r>
              <a:rPr lang="es-ES" b="1" dirty="0"/>
              <a:t>raciovitalismo</a:t>
            </a:r>
            <a:r>
              <a:rPr lang="es-ES" dirty="0"/>
              <a:t>. </a:t>
            </a:r>
          </a:p>
          <a:p>
            <a:pPr algn="just"/>
            <a:endParaRPr lang="es-ES" dirty="0"/>
          </a:p>
        </p:txBody>
      </p:sp>
    </p:spTree>
    <p:extLst>
      <p:ext uri="{BB962C8B-B14F-4D97-AF65-F5344CB8AC3E}">
        <p14:creationId xmlns:p14="http://schemas.microsoft.com/office/powerpoint/2010/main" val="35942629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274638"/>
            <a:ext cx="8219256" cy="922114"/>
          </a:xfrm>
        </p:spPr>
        <p:txBody>
          <a:bodyPr>
            <a:normAutofit/>
          </a:bodyPr>
          <a:lstStyle/>
          <a:p>
            <a:r>
              <a:rPr lang="es-ES" sz="2800" dirty="0"/>
              <a:t>Modelo de examen: Opción A del examen 2020</a:t>
            </a:r>
          </a:p>
        </p:txBody>
      </p:sp>
      <p:sp>
        <p:nvSpPr>
          <p:cNvPr id="3" name="2 Marcador de contenido"/>
          <p:cNvSpPr>
            <a:spLocks noGrp="1"/>
          </p:cNvSpPr>
          <p:nvPr>
            <p:ph idx="1"/>
          </p:nvPr>
        </p:nvSpPr>
        <p:spPr>
          <a:xfrm>
            <a:off x="0" y="1556792"/>
            <a:ext cx="9036496" cy="5184576"/>
          </a:xfrm>
        </p:spPr>
        <p:txBody>
          <a:bodyPr>
            <a:normAutofit fontScale="77500" lnSpcReduction="20000"/>
          </a:bodyPr>
          <a:lstStyle/>
          <a:p>
            <a:pPr marL="0" indent="0" algn="just">
              <a:buNone/>
            </a:pPr>
            <a:r>
              <a:rPr lang="es-ES_tradnl" sz="3400" dirty="0"/>
              <a:t>“Examina ahora el caso de </a:t>
            </a:r>
            <a:r>
              <a:rPr lang="es-ES_tradnl" sz="3400" b="1" dirty="0">
                <a:solidFill>
                  <a:srgbClr val="FF0000"/>
                </a:solidFill>
              </a:rPr>
              <a:t>una liberación de sus cadenas </a:t>
            </a:r>
            <a:r>
              <a:rPr lang="es-ES_tradnl" sz="3400" dirty="0"/>
              <a:t>y de una curación de </a:t>
            </a:r>
            <a:r>
              <a:rPr lang="es-ES_tradnl" sz="3400" b="1" dirty="0">
                <a:solidFill>
                  <a:srgbClr val="FF0000"/>
                </a:solidFill>
              </a:rPr>
              <a:t>su ignorancia</a:t>
            </a:r>
            <a:r>
              <a:rPr lang="es-ES_tradnl" sz="3400" dirty="0"/>
              <a:t>, qué pasaría si naturalmente les ocurriese esto: que uno de ellos fuera liberado y forzado a levantarse de repente, volver el cuello y marchar mirando a la luz, y al hacer todo esto, sufriera y a causa del encandilamiento fuera incapaz de percibir aquellas cosas cuyas </a:t>
            </a:r>
            <a:r>
              <a:rPr lang="es-ES_tradnl" sz="3400" b="1" u="sng" dirty="0">
                <a:solidFill>
                  <a:srgbClr val="FF0000"/>
                </a:solidFill>
              </a:rPr>
              <a:t>sombras</a:t>
            </a:r>
            <a:r>
              <a:rPr lang="es-ES_tradnl" sz="3400" dirty="0"/>
              <a:t> había visto antes. ¿Qué piensas que respondería si se le dijese que lo que había visto antes eran fruslerías y que ahora, en cambio está más próximo a </a:t>
            </a:r>
            <a:r>
              <a:rPr lang="es-ES_tradnl" sz="3400" b="1" u="sng" dirty="0">
                <a:solidFill>
                  <a:srgbClr val="FF0000"/>
                </a:solidFill>
              </a:rPr>
              <a:t>lo real</a:t>
            </a:r>
            <a:r>
              <a:rPr lang="es-ES_tradnl" sz="3400" dirty="0"/>
              <a:t>, vuelto hacia cosas más reales y que mira correctamente? Y si se le mostrara cada uno de los objetos que pasan del otro lado del tabique y se le obligara a contestar preguntas sobre lo que son, ¿no piensas que se sentirá en dificultades y que considerará que las cosas que antes veía eran </a:t>
            </a:r>
            <a:r>
              <a:rPr lang="es-ES_tradnl" sz="3400" b="1" dirty="0">
                <a:solidFill>
                  <a:srgbClr val="FF0000"/>
                </a:solidFill>
              </a:rPr>
              <a:t>más verdaderas </a:t>
            </a:r>
            <a:r>
              <a:rPr lang="es-ES_tradnl" sz="3400" b="1" dirty="0"/>
              <a:t>que las que se le muestran ahora</a:t>
            </a:r>
            <a:r>
              <a:rPr lang="es-ES_tradnl" sz="3400" dirty="0"/>
              <a:t>?”. Platón, </a:t>
            </a:r>
            <a:r>
              <a:rPr lang="es-ES_tradnl" sz="3400" i="1" dirty="0"/>
              <a:t>República</a:t>
            </a:r>
            <a:r>
              <a:rPr lang="es-ES_tradnl" sz="3400" dirty="0"/>
              <a:t>, Libro VII.</a:t>
            </a:r>
            <a:endParaRPr lang="es-ES" sz="3400" dirty="0"/>
          </a:p>
          <a:p>
            <a:endParaRPr lang="es-ES" dirty="0"/>
          </a:p>
        </p:txBody>
      </p:sp>
    </p:spTree>
    <p:extLst>
      <p:ext uri="{BB962C8B-B14F-4D97-AF65-F5344CB8AC3E}">
        <p14:creationId xmlns:p14="http://schemas.microsoft.com/office/powerpoint/2010/main" val="13254699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274638"/>
            <a:ext cx="8291264" cy="706090"/>
          </a:xfrm>
        </p:spPr>
        <p:txBody>
          <a:bodyPr>
            <a:normAutofit fontScale="90000"/>
          </a:bodyPr>
          <a:lstStyle/>
          <a:p>
            <a:r>
              <a:rPr lang="es-ES" sz="2800" dirty="0"/>
              <a:t>Pregunta 1:</a:t>
            </a:r>
            <a:r>
              <a:rPr lang="es-ES_tradnl" sz="2800" dirty="0"/>
              <a:t> Descripción del </a:t>
            </a:r>
            <a:r>
              <a:rPr lang="es-ES_tradnl" sz="2800" b="1" dirty="0"/>
              <a:t>contexto filosófico</a:t>
            </a:r>
            <a:r>
              <a:rPr lang="es-ES_tradnl" sz="2800" dirty="0"/>
              <a:t> que influye en el autor del texto.</a:t>
            </a:r>
            <a:endParaRPr lang="es-ES" sz="2800" dirty="0"/>
          </a:p>
        </p:txBody>
      </p:sp>
      <p:sp>
        <p:nvSpPr>
          <p:cNvPr id="3" name="2 Marcador de contenido"/>
          <p:cNvSpPr>
            <a:spLocks noGrp="1"/>
          </p:cNvSpPr>
          <p:nvPr>
            <p:ph idx="1"/>
          </p:nvPr>
        </p:nvSpPr>
        <p:spPr>
          <a:xfrm>
            <a:off x="107504" y="1196752"/>
            <a:ext cx="8928992" cy="5661248"/>
          </a:xfrm>
        </p:spPr>
        <p:txBody>
          <a:bodyPr>
            <a:normAutofit/>
          </a:bodyPr>
          <a:lstStyle/>
          <a:p>
            <a:pPr marL="0" indent="0">
              <a:buNone/>
            </a:pPr>
            <a:r>
              <a:rPr lang="es-ES" dirty="0"/>
              <a:t>Tema de </a:t>
            </a:r>
            <a:r>
              <a:rPr lang="es-ES" i="1" dirty="0"/>
              <a:t>la República</a:t>
            </a:r>
            <a:r>
              <a:rPr lang="es-ES" dirty="0"/>
              <a:t>: teoría de la justicia.</a:t>
            </a:r>
          </a:p>
          <a:p>
            <a:pPr marL="0" indent="0" algn="just">
              <a:buNone/>
            </a:pPr>
            <a:r>
              <a:rPr lang="es-ES" dirty="0"/>
              <a:t>Influencias: las </a:t>
            </a:r>
            <a:r>
              <a:rPr lang="es-ES" b="1" dirty="0">
                <a:solidFill>
                  <a:srgbClr val="FF0000"/>
                </a:solidFill>
              </a:rPr>
              <a:t>discusiones sofísticas sobre la justicia </a:t>
            </a:r>
            <a:r>
              <a:rPr lang="es-ES" dirty="0"/>
              <a:t>(diversas opciones del convencionalismo o </a:t>
            </a:r>
            <a:r>
              <a:rPr lang="es-ES" dirty="0" err="1"/>
              <a:t>contractualismo</a:t>
            </a:r>
            <a:r>
              <a:rPr lang="es-ES" dirty="0"/>
              <a:t>: la teoría expuesta por Glaucón; la justicia como mal menor).</a:t>
            </a:r>
          </a:p>
          <a:p>
            <a:pPr marL="0" indent="0" algn="just">
              <a:buNone/>
            </a:pPr>
            <a:r>
              <a:rPr lang="es-ES" dirty="0"/>
              <a:t>Respuesta de Sócrates (su teoría de la definición: ¿qué es X?).</a:t>
            </a:r>
          </a:p>
          <a:p>
            <a:pPr marL="0" indent="0" algn="just">
              <a:buNone/>
            </a:pPr>
            <a:r>
              <a:rPr lang="es-ES" dirty="0"/>
              <a:t>Influencias de otros filósofos como </a:t>
            </a:r>
            <a:r>
              <a:rPr lang="es-ES" b="1" dirty="0"/>
              <a:t>Heráclito</a:t>
            </a:r>
            <a:r>
              <a:rPr lang="es-ES" dirty="0"/>
              <a:t> o </a:t>
            </a:r>
            <a:r>
              <a:rPr lang="es-ES" b="1" dirty="0"/>
              <a:t>Parménides</a:t>
            </a:r>
            <a:r>
              <a:rPr lang="es-ES" dirty="0"/>
              <a:t>.</a:t>
            </a:r>
          </a:p>
        </p:txBody>
      </p:sp>
    </p:spTree>
    <p:extLst>
      <p:ext uri="{BB962C8B-B14F-4D97-AF65-F5344CB8AC3E}">
        <p14:creationId xmlns:p14="http://schemas.microsoft.com/office/powerpoint/2010/main" val="9483306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274638"/>
            <a:ext cx="8291264" cy="850106"/>
          </a:xfrm>
        </p:spPr>
        <p:txBody>
          <a:bodyPr>
            <a:normAutofit fontScale="90000"/>
          </a:bodyPr>
          <a:lstStyle/>
          <a:p>
            <a:r>
              <a:rPr lang="es-ES_tradnl" sz="2400" dirty="0"/>
              <a:t>Pregunta 2.	Identificación y explicación del contenido del texto. </a:t>
            </a:r>
            <a:br>
              <a:rPr lang="es-ES" sz="2400" dirty="0"/>
            </a:br>
            <a:endParaRPr lang="es-ES" sz="2400" dirty="0"/>
          </a:p>
        </p:txBody>
      </p:sp>
      <p:sp>
        <p:nvSpPr>
          <p:cNvPr id="3" name="2 Marcador de contenido"/>
          <p:cNvSpPr>
            <a:spLocks noGrp="1"/>
          </p:cNvSpPr>
          <p:nvPr>
            <p:ph idx="1"/>
          </p:nvPr>
        </p:nvSpPr>
        <p:spPr>
          <a:xfrm>
            <a:off x="0" y="1556792"/>
            <a:ext cx="9036496" cy="5301208"/>
          </a:xfrm>
        </p:spPr>
        <p:txBody>
          <a:bodyPr>
            <a:normAutofit lnSpcReduction="10000"/>
          </a:bodyPr>
          <a:lstStyle/>
          <a:p>
            <a:pPr marL="0" indent="0" algn="just">
              <a:buNone/>
            </a:pPr>
            <a:r>
              <a:rPr lang="es-ES" dirty="0"/>
              <a:t>Ideas principales que contiene y explicación: ¿en qué consiste la condición de los prisioneros? Y ¿cómo puede tener lugar su liberación? Los dos aspectos fundamentales de la alegoría: el conocimiento, la realidad, además del contenido ético-político (la liberación, para la pregunta 2 o 3).</a:t>
            </a:r>
          </a:p>
          <a:p>
            <a:pPr marL="0" indent="0" algn="just">
              <a:buNone/>
            </a:pPr>
            <a:r>
              <a:rPr lang="es-ES" dirty="0"/>
              <a:t>La concepción platónica de la realidad: la alegoría de la caverna (el mundo verdadero frente al mundo aparente; las ideas y sus “sombras”; el Sol como trasunto alegórico del Bien). La concepción platónica del conocimiento: sensible e inteligible.</a:t>
            </a:r>
          </a:p>
        </p:txBody>
      </p:sp>
    </p:spTree>
    <p:extLst>
      <p:ext uri="{BB962C8B-B14F-4D97-AF65-F5344CB8AC3E}">
        <p14:creationId xmlns:p14="http://schemas.microsoft.com/office/powerpoint/2010/main" val="6129097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7504" y="0"/>
            <a:ext cx="8568952" cy="1052736"/>
          </a:xfrm>
        </p:spPr>
        <p:txBody>
          <a:bodyPr>
            <a:normAutofit fontScale="90000"/>
          </a:bodyPr>
          <a:lstStyle/>
          <a:p>
            <a:r>
              <a:rPr lang="es-ES" sz="2800" dirty="0"/>
              <a:t>3.	Justificación del texto desde la posición filosófica del autor.  </a:t>
            </a:r>
            <a:br>
              <a:rPr lang="es-ES" sz="2800" dirty="0"/>
            </a:br>
            <a:endParaRPr lang="es-ES" sz="2800" dirty="0"/>
          </a:p>
        </p:txBody>
      </p:sp>
      <p:sp>
        <p:nvSpPr>
          <p:cNvPr id="3" name="2 Marcador de contenido"/>
          <p:cNvSpPr>
            <a:spLocks noGrp="1"/>
          </p:cNvSpPr>
          <p:nvPr>
            <p:ph idx="1"/>
          </p:nvPr>
        </p:nvSpPr>
        <p:spPr>
          <a:xfrm>
            <a:off x="0" y="1417638"/>
            <a:ext cx="9036496" cy="5440362"/>
          </a:xfrm>
        </p:spPr>
        <p:txBody>
          <a:bodyPr>
            <a:normAutofit fontScale="92500"/>
          </a:bodyPr>
          <a:lstStyle/>
          <a:p>
            <a:pPr marL="0" indent="0" algn="just">
              <a:buNone/>
            </a:pPr>
            <a:r>
              <a:rPr lang="es-ES" dirty="0"/>
              <a:t>La República: una obra cuyo tema fundamental es </a:t>
            </a:r>
            <a:r>
              <a:rPr lang="es-ES" dirty="0">
                <a:solidFill>
                  <a:srgbClr val="FF0000"/>
                </a:solidFill>
              </a:rPr>
              <a:t>la teoría de la justicia</a:t>
            </a:r>
            <a:r>
              <a:rPr lang="es-ES" dirty="0"/>
              <a:t>.</a:t>
            </a:r>
          </a:p>
          <a:p>
            <a:pPr marL="0" indent="0" algn="just">
              <a:buNone/>
            </a:pPr>
            <a:r>
              <a:rPr lang="es-ES" dirty="0"/>
              <a:t>El estado ideal: las tres clases y la distribución de las virtudes fundamentales (justicia, sabiduría, , valentía y moderación, tanto en el individuo como en el estado).</a:t>
            </a:r>
          </a:p>
          <a:p>
            <a:pPr marL="0" indent="0" algn="just">
              <a:buNone/>
            </a:pPr>
            <a:r>
              <a:rPr lang="es-ES" dirty="0"/>
              <a:t>Relaciónese la alegoría de la caverna con el dualismo </a:t>
            </a:r>
            <a:r>
              <a:rPr lang="es-ES" b="1" dirty="0"/>
              <a:t>ontológico</a:t>
            </a:r>
            <a:r>
              <a:rPr lang="es-ES" dirty="0"/>
              <a:t> (mundo sensible/mundo inteligible), </a:t>
            </a:r>
            <a:r>
              <a:rPr lang="es-ES" b="1" dirty="0"/>
              <a:t>epistemológico</a:t>
            </a:r>
            <a:r>
              <a:rPr lang="es-ES" dirty="0"/>
              <a:t> (sentidos/razón), </a:t>
            </a:r>
            <a:r>
              <a:rPr lang="es-ES" b="1" dirty="0"/>
              <a:t>antropológico</a:t>
            </a:r>
            <a:r>
              <a:rPr lang="es-ES" dirty="0"/>
              <a:t> (cuerpo/alma) y </a:t>
            </a:r>
            <a:r>
              <a:rPr lang="es-ES" b="1" dirty="0"/>
              <a:t>político</a:t>
            </a:r>
            <a:r>
              <a:rPr lang="es-ES" dirty="0"/>
              <a:t> (la polis griega/el estado ideal) establecido por Platón.</a:t>
            </a:r>
          </a:p>
          <a:p>
            <a:pPr algn="just"/>
            <a:r>
              <a:rPr lang="es-ES" dirty="0"/>
              <a:t>El deber del filósofo de “volver a la Caverna”.</a:t>
            </a:r>
          </a:p>
        </p:txBody>
      </p:sp>
    </p:spTree>
    <p:extLst>
      <p:ext uri="{BB962C8B-B14F-4D97-AF65-F5344CB8AC3E}">
        <p14:creationId xmlns:p14="http://schemas.microsoft.com/office/powerpoint/2010/main" val="6389539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sz="2800" dirty="0"/>
              <a:t>4. Relación del tema o el autor del texto elegido con una posición filosófica de otra época.</a:t>
            </a:r>
            <a:br>
              <a:rPr lang="es-ES" sz="2800" dirty="0"/>
            </a:br>
            <a:endParaRPr lang="es-ES" sz="2800" dirty="0"/>
          </a:p>
        </p:txBody>
      </p:sp>
      <p:sp>
        <p:nvSpPr>
          <p:cNvPr id="3" name="2 Marcador de contenido"/>
          <p:cNvSpPr>
            <a:spLocks noGrp="1"/>
          </p:cNvSpPr>
          <p:nvPr>
            <p:ph idx="1"/>
          </p:nvPr>
        </p:nvSpPr>
        <p:spPr/>
        <p:txBody>
          <a:bodyPr/>
          <a:lstStyle/>
          <a:p>
            <a:r>
              <a:rPr lang="es-ES" dirty="0"/>
              <a:t>Se puede relacionar:</a:t>
            </a:r>
          </a:p>
          <a:p>
            <a:pPr algn="just"/>
            <a:r>
              <a:rPr lang="es-ES" dirty="0"/>
              <a:t>Con Descartes (el innatismo de las ideas como otra versión de la reminiscencia platónica: semejanzas y diferencias).</a:t>
            </a:r>
          </a:p>
          <a:p>
            <a:pPr algn="just"/>
            <a:r>
              <a:rPr lang="es-ES" dirty="0"/>
              <a:t>con Nietzsche (la crítica del </a:t>
            </a:r>
            <a:r>
              <a:rPr lang="es-ES" dirty="0" err="1"/>
              <a:t>egipticismo</a:t>
            </a:r>
            <a:r>
              <a:rPr lang="es-ES" dirty="0"/>
              <a:t> de los filósofos –la contraposición entre el ser y el devenir- en el texto nº 4, o su crítica del mundo verdadero por su influencia en el nihilismo).</a:t>
            </a:r>
          </a:p>
          <a:p>
            <a:endParaRPr lang="es-ES" dirty="0"/>
          </a:p>
        </p:txBody>
      </p:sp>
    </p:spTree>
    <p:extLst>
      <p:ext uri="{BB962C8B-B14F-4D97-AF65-F5344CB8AC3E}">
        <p14:creationId xmlns:p14="http://schemas.microsoft.com/office/powerpoint/2010/main" val="36243806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274638"/>
            <a:ext cx="8219256" cy="562074"/>
          </a:xfrm>
        </p:spPr>
        <p:txBody>
          <a:bodyPr>
            <a:normAutofit fontScale="90000"/>
          </a:bodyPr>
          <a:lstStyle/>
          <a:p>
            <a:r>
              <a:rPr lang="es-ES" sz="3200" dirty="0"/>
              <a:t>Modelos de exámenes en el curso 2021</a:t>
            </a:r>
          </a:p>
        </p:txBody>
      </p:sp>
      <p:sp>
        <p:nvSpPr>
          <p:cNvPr id="3" name="2 Marcador de contenido"/>
          <p:cNvSpPr>
            <a:spLocks noGrp="1"/>
          </p:cNvSpPr>
          <p:nvPr>
            <p:ph idx="1"/>
          </p:nvPr>
        </p:nvSpPr>
        <p:spPr>
          <a:xfrm>
            <a:off x="0" y="836712"/>
            <a:ext cx="9144000" cy="6021288"/>
          </a:xfrm>
        </p:spPr>
        <p:txBody>
          <a:bodyPr>
            <a:normAutofit fontScale="32500" lnSpcReduction="20000"/>
          </a:bodyPr>
          <a:lstStyle/>
          <a:p>
            <a:pPr marL="0" indent="0">
              <a:lnSpc>
                <a:spcPct val="107000"/>
              </a:lnSpc>
              <a:spcAft>
                <a:spcPts val="800"/>
              </a:spcAft>
              <a:buNone/>
            </a:pPr>
            <a:r>
              <a:rPr lang="es-ES_tradnl" sz="6200" b="1" dirty="0"/>
              <a:t>OPCIÓN A</a:t>
            </a:r>
            <a:r>
              <a:rPr lang="es-ES" sz="6200" b="1" dirty="0">
                <a:effectLst/>
                <a:latin typeface="TimesNewRomanPS-BoldMT"/>
                <a:ea typeface="Calibri" panose="020F0502020204030204" pitchFamily="34" charset="0"/>
                <a:cs typeface="TimesNewRomanPS-BoldMT"/>
              </a:rPr>
              <a:t> </a:t>
            </a:r>
            <a:endParaRPr lang="es-ES" sz="6200" b="1" dirty="0">
              <a:latin typeface="TimesNewRomanPS-BoldMT"/>
              <a:ea typeface="Calibri" panose="020F0502020204030204" pitchFamily="34" charset="0"/>
              <a:cs typeface="TimesNewRomanPSMT"/>
            </a:endParaRPr>
          </a:p>
          <a:p>
            <a:pPr marL="0" indent="0" algn="just">
              <a:lnSpc>
                <a:spcPct val="107000"/>
              </a:lnSpc>
              <a:spcAft>
                <a:spcPts val="800"/>
              </a:spcAft>
              <a:buNone/>
            </a:pPr>
            <a:r>
              <a:rPr lang="es-ES" sz="6200" dirty="0">
                <a:effectLst/>
                <a:latin typeface="TimesNewRomanPSMT"/>
                <a:ea typeface="Calibri" panose="020F0502020204030204" pitchFamily="34" charset="0"/>
                <a:cs typeface="TimesNewRomanPSMT"/>
              </a:rPr>
              <a:t>A continuación, reflexionando sobre que yo dudaba y que, en consecuencia, mi ser no era </a:t>
            </a:r>
            <a:r>
              <a:rPr lang="es-ES" sz="6200" dirty="0" err="1">
                <a:effectLst/>
                <a:latin typeface="TimesNewRomanPSMT"/>
                <a:ea typeface="Calibri" panose="020F0502020204030204" pitchFamily="34" charset="0"/>
                <a:cs typeface="TimesNewRomanPSMT"/>
              </a:rPr>
              <a:t>omniperfecto</a:t>
            </a:r>
            <a:r>
              <a:rPr lang="es-ES" sz="6200" dirty="0">
                <a:effectLst/>
                <a:latin typeface="TimesNewRomanPSMT"/>
                <a:ea typeface="Calibri" panose="020F0502020204030204" pitchFamily="34" charset="0"/>
                <a:cs typeface="TimesNewRomanPSMT"/>
              </a:rPr>
              <a:t>, pues claramente comprendía que era una perfección mayor el conocer que el dudar, comencé a indagar de dónde había aprendido a pensar en alguna cosa más perfecta de lo que yo era; conocí con evidencia que debía ser en virtud de alguna naturaleza que realmente fuese más perfecta. (Descartes, R.: </a:t>
            </a:r>
            <a:r>
              <a:rPr lang="es-ES" sz="6200" i="1" dirty="0">
                <a:effectLst/>
                <a:latin typeface="TimesNewRomanPS-ItalicMT"/>
                <a:ea typeface="Calibri" panose="020F0502020204030204" pitchFamily="34" charset="0"/>
                <a:cs typeface="TimesNewRomanPS-ItalicMT"/>
              </a:rPr>
              <a:t>Discurso del método</a:t>
            </a:r>
            <a:r>
              <a:rPr lang="es-ES" sz="6200" dirty="0">
                <a:effectLst/>
                <a:latin typeface="TimesNewRomanPSMT"/>
                <a:ea typeface="Calibri" panose="020F0502020204030204" pitchFamily="34" charset="0"/>
                <a:cs typeface="TimesNewRomanPSMT"/>
              </a:rPr>
              <a:t>, IV)</a:t>
            </a:r>
          </a:p>
          <a:p>
            <a:pPr marL="0" indent="0">
              <a:lnSpc>
                <a:spcPct val="107000"/>
              </a:lnSpc>
              <a:spcAft>
                <a:spcPts val="800"/>
              </a:spcAft>
              <a:buNone/>
            </a:pPr>
            <a:r>
              <a:rPr lang="es-ES_tradnl" sz="6200" b="1" dirty="0"/>
              <a:t>OPCIÓN B</a:t>
            </a:r>
            <a:r>
              <a:rPr lang="es-ES" sz="6200" b="1" dirty="0">
                <a:effectLst/>
                <a:latin typeface="TimesNewRomanPS-BoldMT"/>
                <a:ea typeface="Calibri" panose="020F0502020204030204" pitchFamily="34" charset="0"/>
                <a:cs typeface="TimesNewRomanPS-BoldMT"/>
              </a:rPr>
              <a:t> </a:t>
            </a:r>
            <a:endParaRPr lang="es-ES" sz="6200" b="1" dirty="0">
              <a:latin typeface="TimesNewRomanPS-BoldMT"/>
              <a:ea typeface="Calibri" panose="020F0502020204030204" pitchFamily="34" charset="0"/>
              <a:cs typeface="TimesNewRomanPSMT"/>
            </a:endParaRPr>
          </a:p>
          <a:p>
            <a:pPr marL="0" indent="0">
              <a:lnSpc>
                <a:spcPct val="107000"/>
              </a:lnSpc>
              <a:spcAft>
                <a:spcPts val="800"/>
              </a:spcAft>
              <a:buNone/>
            </a:pPr>
            <a:r>
              <a:rPr lang="es-ES" sz="6200" i="1" dirty="0">
                <a:effectLst/>
                <a:latin typeface="TimesNewRomanPS-ItalicMT"/>
                <a:ea typeface="Calibri" panose="020F0502020204030204" pitchFamily="34" charset="0"/>
                <a:cs typeface="TimesNewRomanPS-ItalicMT"/>
              </a:rPr>
              <a:t>Cuarta tesis</a:t>
            </a:r>
            <a:r>
              <a:rPr lang="es-ES" sz="6200" dirty="0">
                <a:effectLst/>
                <a:latin typeface="TimesNewRomanPSMT"/>
                <a:ea typeface="Calibri" panose="020F0502020204030204" pitchFamily="34" charset="0"/>
                <a:cs typeface="TimesNewRomanPSMT"/>
              </a:rPr>
              <a:t>: Dividir el mundo en un mundo «verdadero» y en un mundo «aparente», ya sea al modo del cristianismo, ya sea al modo de Kant (en última instancia, un cristiano </a:t>
            </a:r>
            <a:r>
              <a:rPr lang="es-ES" sz="6200" i="1" dirty="0">
                <a:effectLst/>
                <a:latin typeface="TimesNewRomanPS-ItalicMT"/>
                <a:ea typeface="Calibri" panose="020F0502020204030204" pitchFamily="34" charset="0"/>
                <a:cs typeface="TimesNewRomanPS-ItalicMT"/>
              </a:rPr>
              <a:t>alevoso</a:t>
            </a:r>
            <a:r>
              <a:rPr lang="es-ES" sz="6200" dirty="0">
                <a:effectLst/>
                <a:latin typeface="TimesNewRomanPSMT"/>
                <a:ea typeface="Calibri" panose="020F0502020204030204" pitchFamily="34" charset="0"/>
                <a:cs typeface="TimesNewRomanPSMT"/>
              </a:rPr>
              <a:t>), es únicamente una sugestión de la </a:t>
            </a:r>
            <a:r>
              <a:rPr lang="es-ES" sz="6200" i="1" dirty="0" err="1">
                <a:effectLst/>
                <a:latin typeface="TimesNewRomanPS-ItalicMT"/>
                <a:ea typeface="Calibri" panose="020F0502020204030204" pitchFamily="34" charset="0"/>
                <a:cs typeface="TimesNewRomanPS-ItalicMT"/>
              </a:rPr>
              <a:t>décadence</a:t>
            </a:r>
            <a:r>
              <a:rPr lang="es-ES" sz="6200" dirty="0">
                <a:effectLst/>
                <a:latin typeface="TimesNewRomanPSMT"/>
                <a:ea typeface="Calibri" panose="020F0502020204030204" pitchFamily="34" charset="0"/>
                <a:cs typeface="TimesNewRomanPSMT"/>
              </a:rPr>
              <a:t>, —un síntoma de vida </a:t>
            </a:r>
            <a:r>
              <a:rPr lang="es-ES" sz="6200" i="1" dirty="0" err="1">
                <a:effectLst/>
                <a:latin typeface="TimesNewRomanPS-ItalicMT"/>
                <a:ea typeface="Calibri" panose="020F0502020204030204" pitchFamily="34" charset="0"/>
                <a:cs typeface="TimesNewRomanPS-ItalicMT"/>
              </a:rPr>
              <a:t>escendente</a:t>
            </a:r>
            <a:r>
              <a:rPr lang="es-ES" sz="6200" dirty="0">
                <a:effectLst/>
                <a:latin typeface="TimesNewRomanPSMT"/>
                <a:ea typeface="Calibri" panose="020F0502020204030204" pitchFamily="34" charset="0"/>
                <a:cs typeface="TimesNewRomanPSMT"/>
              </a:rPr>
              <a:t>... El hecho de que el artista estime más la apariencia que la realidad no constituye una objeción contra esta tesis. Pues «la apariencia» significa aquí la realidad, </a:t>
            </a:r>
            <a:r>
              <a:rPr lang="es-ES" sz="6200" i="1" dirty="0">
                <a:effectLst/>
                <a:latin typeface="TimesNewRomanPS-ItalicMT"/>
                <a:ea typeface="Calibri" panose="020F0502020204030204" pitchFamily="34" charset="0"/>
                <a:cs typeface="TimesNewRomanPS-ItalicMT"/>
              </a:rPr>
              <a:t>una vez más</a:t>
            </a:r>
            <a:r>
              <a:rPr lang="es-ES" sz="6200" dirty="0">
                <a:effectLst/>
                <a:latin typeface="TimesNewRomanPSMT"/>
                <a:ea typeface="Calibri" panose="020F0502020204030204" pitchFamily="34" charset="0"/>
                <a:cs typeface="TimesNewRomanPSMT"/>
              </a:rPr>
              <a:t>, sólo que seleccionada, reforzada, corregida... El artista trágico </a:t>
            </a:r>
            <a:r>
              <a:rPr lang="es-ES" sz="6200" i="1" dirty="0">
                <a:effectLst/>
                <a:latin typeface="TimesNewRomanPS-ItalicMT"/>
                <a:ea typeface="Calibri" panose="020F0502020204030204" pitchFamily="34" charset="0"/>
                <a:cs typeface="TimesNewRomanPS-ItalicMT"/>
              </a:rPr>
              <a:t>no </a:t>
            </a:r>
            <a:r>
              <a:rPr lang="es-ES" sz="6200" dirty="0">
                <a:effectLst/>
                <a:latin typeface="TimesNewRomanPSMT"/>
                <a:ea typeface="Calibri" panose="020F0502020204030204" pitchFamily="34" charset="0"/>
                <a:cs typeface="TimesNewRomanPSMT"/>
              </a:rPr>
              <a:t>es un pesimista, —dice precisamente sí incluso a todo lo problemático y terrible, es </a:t>
            </a:r>
            <a:r>
              <a:rPr lang="es-ES" sz="6200" i="1" dirty="0">
                <a:effectLst/>
                <a:latin typeface="TimesNewRomanPS-ItalicMT"/>
                <a:ea typeface="Calibri" panose="020F0502020204030204" pitchFamily="34" charset="0"/>
                <a:cs typeface="TimesNewRomanPS-ItalicMT"/>
              </a:rPr>
              <a:t>dionisíaco</a:t>
            </a:r>
            <a:r>
              <a:rPr lang="es-ES" sz="6200" dirty="0">
                <a:effectLst/>
                <a:latin typeface="TimesNewRomanPSMT"/>
                <a:ea typeface="Calibri" panose="020F0502020204030204" pitchFamily="34" charset="0"/>
                <a:cs typeface="TimesNewRomanPSMT"/>
              </a:rPr>
              <a:t>... (Nietzsche, F.: «La `razón´ en la filosofía», en </a:t>
            </a:r>
            <a:r>
              <a:rPr lang="es-ES" sz="6200" i="1" dirty="0">
                <a:effectLst/>
                <a:latin typeface="TimesNewRomanPS-ItalicMT"/>
                <a:ea typeface="Calibri" panose="020F0502020204030204" pitchFamily="34" charset="0"/>
                <a:cs typeface="TimesNewRomanPS-ItalicMT"/>
              </a:rPr>
              <a:t>El crepúsculo de los ídolos)</a:t>
            </a:r>
            <a:endParaRPr lang="es-ES" sz="6200" dirty="0">
              <a:effectLst/>
              <a:latin typeface="Times New Roman" panose="02020603050405020304" pitchFamily="18" charset="0"/>
              <a:ea typeface="Calibri" panose="020F0502020204030204" pitchFamily="34" charset="0"/>
            </a:endParaRPr>
          </a:p>
          <a:p>
            <a:pPr marL="0" indent="0" algn="just">
              <a:lnSpc>
                <a:spcPct val="107000"/>
              </a:lnSpc>
              <a:spcAft>
                <a:spcPts val="800"/>
              </a:spcAft>
              <a:buNone/>
            </a:pPr>
            <a:endParaRPr lang="es-ES" sz="6200" dirty="0">
              <a:effectLst/>
              <a:latin typeface="TimesNewRomanPSMT"/>
              <a:ea typeface="Calibri" panose="020F0502020204030204" pitchFamily="34" charset="0"/>
              <a:cs typeface="TimesNewRomanPSMT"/>
            </a:endParaRPr>
          </a:p>
          <a:p>
            <a:pPr marL="0" indent="0">
              <a:lnSpc>
                <a:spcPct val="107000"/>
              </a:lnSpc>
              <a:spcAft>
                <a:spcPts val="800"/>
              </a:spcAft>
              <a:buNone/>
            </a:pPr>
            <a:endParaRPr lang="es-ES" sz="1800" dirty="0">
              <a:effectLst/>
              <a:latin typeface="Times New Roman" panose="02020603050405020304" pitchFamily="18" charset="0"/>
              <a:ea typeface="Calibri" panose="020F0502020204030204" pitchFamily="34" charset="0"/>
            </a:endParaRPr>
          </a:p>
          <a:p>
            <a:pPr>
              <a:lnSpc>
                <a:spcPct val="107000"/>
              </a:lnSpc>
              <a:spcAft>
                <a:spcPts val="800"/>
              </a:spcAft>
            </a:pPr>
            <a:endParaRPr lang="es-ES" sz="1800" dirty="0">
              <a:effectLst/>
              <a:latin typeface="Times New Roman" panose="02020603050405020304" pitchFamily="18" charset="0"/>
              <a:ea typeface="Calibri" panose="020F0502020204030204" pitchFamily="34" charset="0"/>
            </a:endParaRPr>
          </a:p>
          <a:p>
            <a:endParaRPr lang="es-ES" dirty="0"/>
          </a:p>
          <a:p>
            <a:pPr marL="0" indent="0">
              <a:buNone/>
            </a:pPr>
            <a:r>
              <a:rPr lang="es-ES_tradnl" dirty="0"/>
              <a:t> </a:t>
            </a:r>
            <a:endParaRPr lang="es-ES" dirty="0"/>
          </a:p>
          <a:p>
            <a:pPr marL="0" indent="0">
              <a:buNone/>
            </a:pPr>
            <a:endParaRPr lang="es-ES_tradnl" dirty="0"/>
          </a:p>
          <a:p>
            <a:endParaRPr lang="es-ES" dirty="0"/>
          </a:p>
        </p:txBody>
      </p:sp>
    </p:spTree>
    <p:extLst>
      <p:ext uri="{BB962C8B-B14F-4D97-AF65-F5344CB8AC3E}">
        <p14:creationId xmlns:p14="http://schemas.microsoft.com/office/powerpoint/2010/main" val="13428445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E4CE287-5AE7-4BE2-90F0-19CD9FF81EF5}"/>
              </a:ext>
            </a:extLst>
          </p:cNvPr>
          <p:cNvSpPr>
            <a:spLocks noGrp="1"/>
          </p:cNvSpPr>
          <p:nvPr>
            <p:ph type="title"/>
          </p:nvPr>
        </p:nvSpPr>
        <p:spPr>
          <a:xfrm>
            <a:off x="457200" y="274638"/>
            <a:ext cx="8229600" cy="457199"/>
          </a:xfrm>
        </p:spPr>
        <p:txBody>
          <a:bodyPr>
            <a:normAutofit fontScale="90000"/>
          </a:bodyPr>
          <a:lstStyle/>
          <a:p>
            <a:r>
              <a:rPr lang="es-ES" dirty="0"/>
              <a:t>Examen 2021</a:t>
            </a:r>
          </a:p>
        </p:txBody>
      </p:sp>
      <p:sp>
        <p:nvSpPr>
          <p:cNvPr id="3" name="Marcador de contenido 2">
            <a:extLst>
              <a:ext uri="{FF2B5EF4-FFF2-40B4-BE49-F238E27FC236}">
                <a16:creationId xmlns:a16="http://schemas.microsoft.com/office/drawing/2014/main" id="{FA729E09-8515-42C3-8880-5331140A6691}"/>
              </a:ext>
            </a:extLst>
          </p:cNvPr>
          <p:cNvSpPr>
            <a:spLocks noGrp="1"/>
          </p:cNvSpPr>
          <p:nvPr>
            <p:ph idx="1"/>
          </p:nvPr>
        </p:nvSpPr>
        <p:spPr>
          <a:xfrm>
            <a:off x="0" y="731837"/>
            <a:ext cx="8964488" cy="6297563"/>
          </a:xfrm>
        </p:spPr>
        <p:txBody>
          <a:bodyPr>
            <a:normAutofit/>
          </a:bodyPr>
          <a:lstStyle/>
          <a:p>
            <a:pPr marL="0" indent="0" algn="l">
              <a:buNone/>
            </a:pPr>
            <a:r>
              <a:rPr lang="es-ES" sz="1800" b="1" i="0" u="none" strike="noStrike" baseline="0" dirty="0">
                <a:solidFill>
                  <a:srgbClr val="000000"/>
                </a:solidFill>
                <a:latin typeface="TimesNewRomanPS-BoldMT"/>
              </a:rPr>
              <a:t>OPCIÓN A</a:t>
            </a:r>
          </a:p>
          <a:p>
            <a:pPr marL="0" indent="0" algn="just">
              <a:buNone/>
            </a:pPr>
            <a:r>
              <a:rPr lang="es-ES" sz="1800" b="0" i="0" u="none" strike="noStrike" baseline="0" dirty="0">
                <a:solidFill>
                  <a:srgbClr val="000000"/>
                </a:solidFill>
                <a:latin typeface="TimesNewRomanPSMT"/>
              </a:rPr>
              <a:t>Si ahora nos preguntamos: ¿acaso vivimos actualmente en una época </a:t>
            </a:r>
            <a:r>
              <a:rPr lang="es-ES" sz="1800" b="0" i="1" u="none" strike="noStrike" baseline="0" dirty="0">
                <a:solidFill>
                  <a:srgbClr val="000000"/>
                </a:solidFill>
                <a:latin typeface="TimesNewRomanPS-ItalicMT"/>
              </a:rPr>
              <a:t>ilustrada</a:t>
            </a:r>
            <a:r>
              <a:rPr lang="es-ES" sz="1800" b="0" i="0" u="none" strike="noStrike" baseline="0" dirty="0">
                <a:solidFill>
                  <a:srgbClr val="000000"/>
                </a:solidFill>
                <a:latin typeface="TimesNewRomanPSMT"/>
              </a:rPr>
              <a:t>?, la respuesta sería ¡No!, pero sí vivimos en una época de </a:t>
            </a:r>
            <a:r>
              <a:rPr lang="es-ES" sz="1800" b="0" i="1" u="none" strike="noStrike" baseline="0" dirty="0">
                <a:solidFill>
                  <a:srgbClr val="000000"/>
                </a:solidFill>
                <a:latin typeface="TimesNewRomanPS-ItalicMT"/>
              </a:rPr>
              <a:t>Ilustració</a:t>
            </a:r>
            <a:r>
              <a:rPr lang="es-ES" sz="1800" b="0" i="0" u="none" strike="noStrike" baseline="0" dirty="0">
                <a:solidFill>
                  <a:srgbClr val="000000"/>
                </a:solidFill>
                <a:latin typeface="TimesNewRomanPSMT"/>
              </a:rPr>
              <a:t>n. Tal como </a:t>
            </a:r>
            <a:r>
              <a:rPr lang="es-ES" sz="1800" b="0" i="0" u="none" strike="noStrike" baseline="0" dirty="0" err="1">
                <a:solidFill>
                  <a:srgbClr val="000000"/>
                </a:solidFill>
                <a:latin typeface="TimesNewRomanPSMT"/>
              </a:rPr>
              <a:t>estánahora</a:t>
            </a:r>
            <a:r>
              <a:rPr lang="es-ES" sz="1800" b="0" i="0" u="none" strike="noStrike" baseline="0" dirty="0">
                <a:solidFill>
                  <a:srgbClr val="000000"/>
                </a:solidFill>
                <a:latin typeface="TimesNewRomanPSMT"/>
              </a:rPr>
              <a:t> las cosas todavía falta mucho para que los hombres, tomados en su conjunto, puedan llegar a ser capaces o estén ya en situación de utilizar su propio entendimiento</a:t>
            </a:r>
          </a:p>
          <a:p>
            <a:pPr marL="0" indent="0" algn="just">
              <a:buNone/>
            </a:pPr>
            <a:r>
              <a:rPr lang="es-ES" sz="1800" b="0" i="0" u="none" strike="noStrike" baseline="0" dirty="0">
                <a:solidFill>
                  <a:srgbClr val="000000"/>
                </a:solidFill>
                <a:latin typeface="TimesNewRomanPSMT"/>
              </a:rPr>
              <a:t>sin la guía de algún otro en materia de religión. Pero sí tenemos claros indicios de que ahora se les ha abierto el campo para trabajar libremente en esa dirección, y que también van disminuyendo paulatinamente los obstáculos para una ilustración generalizada o para el abandono de una minoría de edad de la cual es  </a:t>
            </a:r>
            <a:r>
              <a:rPr lang="es-ES" sz="1800" b="0" i="0" u="none" strike="noStrike" baseline="0" dirty="0" err="1">
                <a:solidFill>
                  <a:srgbClr val="000000"/>
                </a:solidFill>
                <a:latin typeface="TimesNewRomanPSMT"/>
              </a:rPr>
              <a:t>esponsable</a:t>
            </a:r>
            <a:r>
              <a:rPr lang="es-ES" sz="1800" b="0" i="0" u="none" strike="noStrike" baseline="0" dirty="0">
                <a:solidFill>
                  <a:srgbClr val="000000"/>
                </a:solidFill>
                <a:latin typeface="TimesNewRomanPSMT"/>
              </a:rPr>
              <a:t> uno mismo. Bajo tal mirada </a:t>
            </a:r>
            <a:r>
              <a:rPr lang="es-ES" sz="1800" b="0" i="1" u="none" strike="noStrike" baseline="0" dirty="0">
                <a:solidFill>
                  <a:srgbClr val="000000"/>
                </a:solidFill>
                <a:latin typeface="TimesNewRomanPS-ItalicMT"/>
              </a:rPr>
              <a:t>esta </a:t>
            </a:r>
            <a:r>
              <a:rPr lang="es-ES" sz="1800" b="0" i="0" u="none" strike="noStrike" baseline="0" dirty="0">
                <a:solidFill>
                  <a:srgbClr val="000000"/>
                </a:solidFill>
                <a:latin typeface="TimesNewRomanPSMT"/>
              </a:rPr>
              <a:t>época nuestra puede ser llamada «época de la Ilustración» o también «el siglo </a:t>
            </a:r>
            <a:r>
              <a:rPr lang="es-ES" sz="1800" b="0" i="1" u="none" strike="noStrike" baseline="0" dirty="0">
                <a:solidFill>
                  <a:srgbClr val="000000"/>
                </a:solidFill>
                <a:latin typeface="TimesNewRomanPS-ItalicMT"/>
              </a:rPr>
              <a:t>de Federico</a:t>
            </a:r>
            <a:r>
              <a:rPr lang="es-ES" sz="1800" b="0" i="0" u="none" strike="noStrike" baseline="0" dirty="0">
                <a:solidFill>
                  <a:srgbClr val="000000"/>
                </a:solidFill>
                <a:latin typeface="TimesNewRomanPSMT"/>
              </a:rPr>
              <a:t>».</a:t>
            </a:r>
          </a:p>
          <a:p>
            <a:pPr marL="0" indent="0" algn="just">
              <a:buNone/>
            </a:pPr>
            <a:r>
              <a:rPr lang="es-ES" sz="1800" b="0" i="0" u="none" strike="noStrike" baseline="0" dirty="0">
                <a:solidFill>
                  <a:srgbClr val="000000"/>
                </a:solidFill>
                <a:latin typeface="TimesNewRomanPSMT"/>
              </a:rPr>
              <a:t>(Kant, I.: «Contestación a la pregunta: ¿Qué es la Ilustración», en </a:t>
            </a:r>
            <a:r>
              <a:rPr lang="es-ES" sz="1800" b="0" i="1" u="none" strike="noStrike" baseline="0" dirty="0">
                <a:solidFill>
                  <a:srgbClr val="000000"/>
                </a:solidFill>
                <a:latin typeface="TimesNewRomanPS-ItalicMT"/>
              </a:rPr>
              <a:t>¿Qué es la</a:t>
            </a:r>
          </a:p>
          <a:p>
            <a:pPr marL="0" indent="0" algn="just">
              <a:buNone/>
            </a:pPr>
            <a:r>
              <a:rPr lang="es-ES" sz="1800" b="0" i="1" u="none" strike="noStrike" baseline="0" dirty="0">
                <a:solidFill>
                  <a:srgbClr val="000000"/>
                </a:solidFill>
                <a:latin typeface="TimesNewRomanPS-ItalicMT"/>
              </a:rPr>
              <a:t>Ilustración?</a:t>
            </a:r>
            <a:r>
              <a:rPr lang="es-ES" sz="1800" b="0" i="0" u="none" strike="noStrike" baseline="0" dirty="0">
                <a:solidFill>
                  <a:srgbClr val="000000"/>
                </a:solidFill>
                <a:latin typeface="TimesNewRomanPSMT"/>
              </a:rPr>
              <a:t>)</a:t>
            </a:r>
          </a:p>
          <a:p>
            <a:pPr marL="0" indent="0" algn="l">
              <a:buNone/>
            </a:pPr>
            <a:r>
              <a:rPr lang="es-ES" sz="1800" b="1" i="0" u="none" strike="noStrike" baseline="0" dirty="0">
                <a:solidFill>
                  <a:srgbClr val="000000"/>
                </a:solidFill>
                <a:latin typeface="TimesNewRomanPS-BoldMT"/>
              </a:rPr>
              <a:t>OPCIÓN B</a:t>
            </a:r>
          </a:p>
          <a:p>
            <a:pPr marL="0" indent="0" algn="l">
              <a:buNone/>
            </a:pPr>
            <a:r>
              <a:rPr lang="es-ES" sz="1800" b="0" i="0" u="none" strike="noStrike" baseline="0" dirty="0">
                <a:solidFill>
                  <a:srgbClr val="000000"/>
                </a:solidFill>
                <a:latin typeface="TimesNewRomanPSMT"/>
              </a:rPr>
              <a:t>Hasta ahora, la filosofía ha sido siempre utópica. Por eso pretendía cada sistema valer para todos los tiempos y para todos los hombres. Exenta de la </a:t>
            </a:r>
            <a:r>
              <a:rPr lang="es-ES" sz="1800" b="0" i="1" u="none" strike="noStrike" baseline="0" dirty="0">
                <a:solidFill>
                  <a:srgbClr val="000000"/>
                </a:solidFill>
                <a:latin typeface="TimesNewRomanPS-ItalicMT"/>
              </a:rPr>
              <a:t>dimensión vital, histórica, </a:t>
            </a:r>
            <a:r>
              <a:rPr lang="es-ES" sz="1800" b="0" i="1" u="none" strike="noStrike" baseline="0" dirty="0" err="1">
                <a:solidFill>
                  <a:srgbClr val="000000"/>
                </a:solidFill>
                <a:latin typeface="TimesNewRomanPS-ItalicMT"/>
              </a:rPr>
              <a:t>erspectivista</a:t>
            </a:r>
            <a:r>
              <a:rPr lang="es-ES" sz="1800" b="0" i="1" u="none" strike="noStrike" baseline="0" dirty="0">
                <a:solidFill>
                  <a:srgbClr val="000000"/>
                </a:solidFill>
                <a:latin typeface="TimesNewRomanPS-ItalicMT"/>
              </a:rPr>
              <a:t>, </a:t>
            </a:r>
            <a:r>
              <a:rPr lang="es-ES" sz="1800" b="0" i="0" u="none" strike="noStrike" baseline="0" dirty="0">
                <a:solidFill>
                  <a:srgbClr val="000000"/>
                </a:solidFill>
                <a:latin typeface="TimesNewRomanPSMT"/>
              </a:rPr>
              <a:t>hacía una y otra vez vanamente su gesto definitivo. La doctrina del punto de vista exige, en cambio, que dentro del sistema vaya articulada la perspectiva vital de que ha emanado, permitiendo así su articulación con otros sistemas futuros o exóticos. </a:t>
            </a:r>
            <a:r>
              <a:rPr lang="es-ES" sz="1800" b="0" i="1" u="none" strike="noStrike" baseline="0" dirty="0">
                <a:solidFill>
                  <a:srgbClr val="000000"/>
                </a:solidFill>
                <a:latin typeface="TimesNewRomanPS-ItalicMT"/>
              </a:rPr>
              <a:t>La razón pura tiene que ser sustituida por una razón vital, donde aquella se localice y adquiera movilidad y fuerza de transformación</a:t>
            </a:r>
            <a:r>
              <a:rPr lang="es-ES" sz="1800" b="0" i="0" u="none" strike="noStrike" baseline="0" dirty="0">
                <a:solidFill>
                  <a:srgbClr val="000000"/>
                </a:solidFill>
                <a:latin typeface="TimesNewRomanPSMT"/>
              </a:rPr>
              <a:t>. </a:t>
            </a:r>
          </a:p>
          <a:p>
            <a:pPr marL="0" indent="0" algn="l">
              <a:buNone/>
            </a:pPr>
            <a:r>
              <a:rPr lang="es-ES" sz="1800" b="0" i="0" u="none" strike="noStrike" baseline="0" dirty="0">
                <a:solidFill>
                  <a:srgbClr val="000000"/>
                </a:solidFill>
                <a:latin typeface="TimesNewRomanPSMT"/>
              </a:rPr>
              <a:t>(Ortega y Gasset, J.: «La doctrina del punto de vista»</a:t>
            </a:r>
            <a:r>
              <a:rPr lang="es-ES" sz="1800" b="0" i="0" u="none" strike="noStrike" baseline="0" dirty="0">
                <a:solidFill>
                  <a:srgbClr val="FF0000"/>
                </a:solidFill>
                <a:latin typeface="TimesNewRomanPSMT"/>
              </a:rPr>
              <a:t>, </a:t>
            </a:r>
            <a:r>
              <a:rPr lang="es-ES" sz="1800" b="0" i="0" u="none" strike="noStrike" baseline="0" dirty="0">
                <a:solidFill>
                  <a:srgbClr val="000000"/>
                </a:solidFill>
                <a:latin typeface="TimesNewRomanPSMT"/>
              </a:rPr>
              <a:t>en </a:t>
            </a:r>
            <a:r>
              <a:rPr lang="es-ES" sz="1800" b="0" i="1" u="none" strike="noStrike" baseline="0" dirty="0">
                <a:solidFill>
                  <a:srgbClr val="000000"/>
                </a:solidFill>
                <a:latin typeface="TimesNewRomanPS-ItalicMT"/>
              </a:rPr>
              <a:t>El tema de nuestro tiempo</a:t>
            </a:r>
            <a:r>
              <a:rPr lang="es-ES" sz="1800" b="0" i="0" u="none" strike="noStrike" baseline="0" dirty="0">
                <a:solidFill>
                  <a:srgbClr val="000000"/>
                </a:solidFill>
                <a:latin typeface="TimesNewRomanPSMT"/>
              </a:rPr>
              <a:t>)</a:t>
            </a:r>
            <a:endParaRPr lang="es-ES" dirty="0"/>
          </a:p>
        </p:txBody>
      </p:sp>
    </p:spTree>
    <p:extLst>
      <p:ext uri="{BB962C8B-B14F-4D97-AF65-F5344CB8AC3E}">
        <p14:creationId xmlns:p14="http://schemas.microsoft.com/office/powerpoint/2010/main" val="21372821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39552" y="188641"/>
            <a:ext cx="7700392" cy="1008112"/>
          </a:xfrm>
        </p:spPr>
        <p:txBody>
          <a:bodyPr>
            <a:normAutofit/>
          </a:bodyPr>
          <a:lstStyle/>
          <a:p>
            <a:r>
              <a:rPr lang="es-ES" sz="2400" dirty="0"/>
              <a:t>Historia de la Filosofía para mayores de 25 años (Boja 189 de 2018). Temario.</a:t>
            </a:r>
          </a:p>
        </p:txBody>
      </p:sp>
      <p:sp>
        <p:nvSpPr>
          <p:cNvPr id="3" name="2 Subtítulo"/>
          <p:cNvSpPr>
            <a:spLocks noGrp="1"/>
          </p:cNvSpPr>
          <p:nvPr>
            <p:ph type="subTitle" idx="1"/>
          </p:nvPr>
        </p:nvSpPr>
        <p:spPr>
          <a:xfrm>
            <a:off x="0" y="980728"/>
            <a:ext cx="9144000" cy="5877272"/>
          </a:xfrm>
        </p:spPr>
        <p:txBody>
          <a:bodyPr>
            <a:normAutofit fontScale="92500" lnSpcReduction="10000"/>
          </a:bodyPr>
          <a:lstStyle/>
          <a:p>
            <a:pPr algn="just"/>
            <a:r>
              <a:rPr lang="es-ES" b="1" dirty="0">
                <a:solidFill>
                  <a:schemeClr val="tx1"/>
                </a:solidFill>
              </a:rPr>
              <a:t>Bloque 1</a:t>
            </a:r>
            <a:r>
              <a:rPr lang="es-ES" dirty="0">
                <a:solidFill>
                  <a:schemeClr val="tx1"/>
                </a:solidFill>
              </a:rPr>
              <a:t>.</a:t>
            </a:r>
          </a:p>
          <a:p>
            <a:pPr algn="just"/>
            <a:r>
              <a:rPr lang="es-ES" dirty="0">
                <a:solidFill>
                  <a:schemeClr val="tx1"/>
                </a:solidFill>
              </a:rPr>
              <a:t> 1.1.</a:t>
            </a:r>
            <a:r>
              <a:rPr lang="es-ES_tradnl" dirty="0">
                <a:solidFill>
                  <a:schemeClr val="tx1"/>
                </a:solidFill>
              </a:rPr>
              <a:t> Naturaleza y cultura en el pensamiento griego. 1.2. Conocimiento y política en </a:t>
            </a:r>
            <a:r>
              <a:rPr lang="es-ES_tradnl" b="1" dirty="0">
                <a:solidFill>
                  <a:srgbClr val="FF0000"/>
                </a:solidFill>
              </a:rPr>
              <a:t>Platón</a:t>
            </a:r>
            <a:r>
              <a:rPr lang="es-ES_tradnl" dirty="0">
                <a:solidFill>
                  <a:schemeClr val="tx1"/>
                </a:solidFill>
              </a:rPr>
              <a:t>. </a:t>
            </a:r>
            <a:r>
              <a:rPr lang="es-ES" dirty="0">
                <a:solidFill>
                  <a:schemeClr val="tx1"/>
                </a:solidFill>
              </a:rPr>
              <a:t> </a:t>
            </a:r>
          </a:p>
          <a:p>
            <a:pPr algn="just"/>
            <a:r>
              <a:rPr lang="es-ES" b="1" dirty="0">
                <a:solidFill>
                  <a:schemeClr val="tx1"/>
                </a:solidFill>
              </a:rPr>
              <a:t>Bloque 2.</a:t>
            </a:r>
            <a:r>
              <a:rPr lang="es-ES" dirty="0">
                <a:solidFill>
                  <a:schemeClr val="tx1"/>
                </a:solidFill>
              </a:rPr>
              <a:t> De la Edad Media a la Filosofía Moderna. </a:t>
            </a:r>
          </a:p>
          <a:p>
            <a:pPr algn="just"/>
            <a:r>
              <a:rPr lang="es-ES" dirty="0">
                <a:solidFill>
                  <a:schemeClr val="tx1"/>
                </a:solidFill>
              </a:rPr>
              <a:t>2.1. </a:t>
            </a:r>
            <a:r>
              <a:rPr lang="es-ES_tradnl" dirty="0">
                <a:solidFill>
                  <a:schemeClr val="tx1"/>
                </a:solidFill>
              </a:rPr>
              <a:t>Filosofía y religión. 2.2. El origen del conocimiento: racionalismo y empirismo. </a:t>
            </a:r>
            <a:r>
              <a:rPr lang="es-ES_tradnl" b="1" dirty="0">
                <a:solidFill>
                  <a:schemeClr val="tx1"/>
                </a:solidFill>
              </a:rPr>
              <a:t>(</a:t>
            </a:r>
            <a:r>
              <a:rPr lang="es-ES_tradnl" b="1" dirty="0">
                <a:solidFill>
                  <a:srgbClr val="FF0000"/>
                </a:solidFill>
              </a:rPr>
              <a:t>Descartes</a:t>
            </a:r>
            <a:r>
              <a:rPr lang="es-ES_tradnl" b="1" dirty="0">
                <a:solidFill>
                  <a:schemeClr val="tx1"/>
                </a:solidFill>
              </a:rPr>
              <a:t>)</a:t>
            </a:r>
            <a:endParaRPr lang="es-ES" b="1" dirty="0">
              <a:solidFill>
                <a:schemeClr val="tx1"/>
              </a:solidFill>
            </a:endParaRPr>
          </a:p>
          <a:p>
            <a:pPr algn="just"/>
            <a:r>
              <a:rPr lang="es-ES" b="1" dirty="0">
                <a:solidFill>
                  <a:schemeClr val="tx1"/>
                </a:solidFill>
              </a:rPr>
              <a:t>Bloque 3</a:t>
            </a:r>
            <a:r>
              <a:rPr lang="es-ES" dirty="0">
                <a:solidFill>
                  <a:schemeClr val="tx1"/>
                </a:solidFill>
              </a:rPr>
              <a:t>. De la Ilustración a la Filosofía del </a:t>
            </a:r>
            <a:r>
              <a:rPr lang="es-ES" dirty="0" err="1">
                <a:solidFill>
                  <a:schemeClr val="tx1"/>
                </a:solidFill>
              </a:rPr>
              <a:t>S.XIX</a:t>
            </a:r>
            <a:r>
              <a:rPr lang="es-ES" dirty="0">
                <a:solidFill>
                  <a:schemeClr val="tx1"/>
                </a:solidFill>
              </a:rPr>
              <a:t>.</a:t>
            </a:r>
          </a:p>
          <a:p>
            <a:pPr algn="just"/>
            <a:r>
              <a:rPr lang="es-ES" dirty="0">
                <a:solidFill>
                  <a:schemeClr val="tx1"/>
                </a:solidFill>
              </a:rPr>
              <a:t> 3.1. </a:t>
            </a:r>
            <a:r>
              <a:rPr lang="es-ES_tradnl" dirty="0">
                <a:solidFill>
                  <a:schemeClr val="tx1"/>
                </a:solidFill>
              </a:rPr>
              <a:t>La filosofía de la ilustración: </a:t>
            </a:r>
            <a:r>
              <a:rPr lang="es-ES_tradnl" b="1" dirty="0">
                <a:solidFill>
                  <a:srgbClr val="FF0000"/>
                </a:solidFill>
              </a:rPr>
              <a:t>Kant</a:t>
            </a:r>
            <a:r>
              <a:rPr lang="es-ES_tradnl" dirty="0">
                <a:solidFill>
                  <a:schemeClr val="tx1"/>
                </a:solidFill>
              </a:rPr>
              <a:t>. 3.2. Crisis de la razón ilustrada: </a:t>
            </a:r>
            <a:r>
              <a:rPr lang="es-ES_tradnl" b="1" dirty="0">
                <a:solidFill>
                  <a:srgbClr val="FF0000"/>
                </a:solidFill>
              </a:rPr>
              <a:t>Nietzsche</a:t>
            </a:r>
            <a:r>
              <a:rPr lang="es-ES_tradnl" b="1" dirty="0">
                <a:solidFill>
                  <a:schemeClr val="tx1"/>
                </a:solidFill>
              </a:rPr>
              <a:t>.</a:t>
            </a:r>
            <a:endParaRPr lang="es-ES" b="1" dirty="0">
              <a:solidFill>
                <a:schemeClr val="tx1"/>
              </a:solidFill>
            </a:endParaRPr>
          </a:p>
          <a:p>
            <a:pPr algn="just"/>
            <a:r>
              <a:rPr lang="es-ES" b="1" dirty="0">
                <a:solidFill>
                  <a:schemeClr val="tx1"/>
                </a:solidFill>
              </a:rPr>
              <a:t>Bloque 4. La Filosofía Contemporánea.</a:t>
            </a:r>
          </a:p>
          <a:p>
            <a:pPr algn="just"/>
            <a:r>
              <a:rPr lang="es-ES" b="1" dirty="0">
                <a:solidFill>
                  <a:schemeClr val="tx1"/>
                </a:solidFill>
              </a:rPr>
              <a:t> </a:t>
            </a:r>
            <a:r>
              <a:rPr lang="es-ES" dirty="0">
                <a:solidFill>
                  <a:schemeClr val="tx1"/>
                </a:solidFill>
              </a:rPr>
              <a:t>4.1. </a:t>
            </a:r>
            <a:r>
              <a:rPr lang="es-ES_tradnl" dirty="0">
                <a:solidFill>
                  <a:schemeClr val="tx1"/>
                </a:solidFill>
              </a:rPr>
              <a:t>El </a:t>
            </a:r>
            <a:r>
              <a:rPr lang="es-ES_tradnl" dirty="0" err="1">
                <a:solidFill>
                  <a:schemeClr val="tx1"/>
                </a:solidFill>
              </a:rPr>
              <a:t>raciovitalismo</a:t>
            </a:r>
            <a:r>
              <a:rPr lang="es-ES_tradnl" dirty="0">
                <a:solidFill>
                  <a:schemeClr val="tx1"/>
                </a:solidFill>
              </a:rPr>
              <a:t> de </a:t>
            </a:r>
            <a:r>
              <a:rPr lang="es-ES_tradnl" b="1" dirty="0">
                <a:solidFill>
                  <a:srgbClr val="FF0000"/>
                </a:solidFill>
              </a:rPr>
              <a:t>Ortega y Gasset</a:t>
            </a:r>
            <a:r>
              <a:rPr lang="es-ES_tradnl" b="1" dirty="0">
                <a:solidFill>
                  <a:schemeClr val="tx1"/>
                </a:solidFill>
              </a:rPr>
              <a:t>.</a:t>
            </a:r>
            <a:endParaRPr lang="es-ES" b="1" dirty="0">
              <a:solidFill>
                <a:schemeClr val="tx1"/>
              </a:solidFill>
            </a:endParaRPr>
          </a:p>
          <a:p>
            <a:r>
              <a:rPr lang="es-ES_tradnl" dirty="0">
                <a:solidFill>
                  <a:schemeClr val="tx1"/>
                </a:solidFill>
              </a:rPr>
              <a:t>4.2. Corrientes filosóficas y democracia en el siglo XX.</a:t>
            </a:r>
            <a:endParaRPr lang="es-ES" dirty="0">
              <a:solidFill>
                <a:schemeClr val="tx1"/>
              </a:solidFill>
            </a:endParaRPr>
          </a:p>
          <a:p>
            <a:pPr algn="just"/>
            <a:endParaRPr lang="es-ES" b="1" dirty="0">
              <a:solidFill>
                <a:schemeClr val="tx1"/>
              </a:solidFill>
            </a:endParaRPr>
          </a:p>
          <a:p>
            <a:endParaRPr lang="es-ES" dirty="0">
              <a:solidFill>
                <a:schemeClr val="tx1"/>
              </a:solidFill>
            </a:endParaRPr>
          </a:p>
        </p:txBody>
      </p:sp>
    </p:spTree>
    <p:extLst>
      <p:ext uri="{BB962C8B-B14F-4D97-AF65-F5344CB8AC3E}">
        <p14:creationId xmlns:p14="http://schemas.microsoft.com/office/powerpoint/2010/main" val="17998978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0"/>
            <a:ext cx="8363272" cy="980728"/>
          </a:xfrm>
        </p:spPr>
        <p:txBody>
          <a:bodyPr>
            <a:normAutofit fontScale="90000"/>
          </a:bodyPr>
          <a:lstStyle/>
          <a:p>
            <a:r>
              <a:rPr lang="es-ES" sz="2400" dirty="0"/>
              <a:t>Textos. </a:t>
            </a:r>
            <a:r>
              <a:rPr lang="es-ES" sz="2400" b="1" dirty="0">
                <a:solidFill>
                  <a:srgbClr val="FF0000"/>
                </a:solidFill>
              </a:rPr>
              <a:t>Los textos </a:t>
            </a:r>
            <a:r>
              <a:rPr lang="es-ES" sz="2400" dirty="0"/>
              <a:t>de los que se seleccionarán los párrafos para el examen son los siguientes:</a:t>
            </a:r>
            <a:br>
              <a:rPr lang="es-ES" sz="2400" dirty="0"/>
            </a:br>
            <a:endParaRPr lang="es-ES" sz="2400" dirty="0"/>
          </a:p>
        </p:txBody>
      </p:sp>
      <p:sp>
        <p:nvSpPr>
          <p:cNvPr id="3" name="2 Marcador de contenido"/>
          <p:cNvSpPr>
            <a:spLocks noGrp="1"/>
          </p:cNvSpPr>
          <p:nvPr>
            <p:ph idx="1"/>
          </p:nvPr>
        </p:nvSpPr>
        <p:spPr>
          <a:xfrm>
            <a:off x="0" y="836712"/>
            <a:ext cx="9144000" cy="5937523"/>
          </a:xfrm>
        </p:spPr>
        <p:txBody>
          <a:bodyPr>
            <a:normAutofit fontScale="92500" lnSpcReduction="20000"/>
          </a:bodyPr>
          <a:lstStyle/>
          <a:p>
            <a:pPr marL="0" indent="0" algn="just">
              <a:buNone/>
            </a:pPr>
            <a:r>
              <a:rPr lang="es-ES" dirty="0"/>
              <a:t>1. </a:t>
            </a:r>
            <a:r>
              <a:rPr lang="es-ES" b="1" dirty="0"/>
              <a:t>Platón</a:t>
            </a:r>
            <a:r>
              <a:rPr lang="es-ES" dirty="0"/>
              <a:t>, </a:t>
            </a:r>
            <a:r>
              <a:rPr lang="es-ES" i="1" dirty="0"/>
              <a:t>República</a:t>
            </a:r>
            <a:r>
              <a:rPr lang="es-ES" dirty="0"/>
              <a:t>, Libro VII, </a:t>
            </a:r>
            <a:r>
              <a:rPr lang="es-ES" dirty="0" err="1"/>
              <a:t>514a1-517c1</a:t>
            </a:r>
            <a:r>
              <a:rPr lang="es-ES" dirty="0"/>
              <a:t>, (Trad. C. Eggers </a:t>
            </a:r>
            <a:r>
              <a:rPr lang="es-ES" dirty="0" err="1"/>
              <a:t>Lan</a:t>
            </a:r>
            <a:r>
              <a:rPr lang="es-ES" dirty="0"/>
              <a:t>). Madrid: Gredos, 1992.</a:t>
            </a:r>
          </a:p>
          <a:p>
            <a:pPr marL="0" indent="0" algn="just">
              <a:buNone/>
            </a:pPr>
            <a:r>
              <a:rPr lang="es-ES" dirty="0"/>
              <a:t>2. </a:t>
            </a:r>
            <a:r>
              <a:rPr lang="es-ES" b="1" dirty="0"/>
              <a:t>Descartes</a:t>
            </a:r>
            <a:r>
              <a:rPr lang="es-ES" dirty="0"/>
              <a:t>, R. </a:t>
            </a:r>
            <a:r>
              <a:rPr lang="es-ES" i="1" dirty="0"/>
              <a:t>Discurso del Método</a:t>
            </a:r>
            <a:r>
              <a:rPr lang="es-ES" dirty="0"/>
              <a:t>. Parte IV </a:t>
            </a:r>
            <a:r>
              <a:rPr lang="es-ES_tradnl" dirty="0"/>
              <a:t>(Trad. Guillermo </a:t>
            </a:r>
            <a:r>
              <a:rPr lang="es-ES_tradnl" dirty="0" err="1"/>
              <a:t>Quintás</a:t>
            </a:r>
            <a:r>
              <a:rPr lang="es-ES_tradnl" dirty="0"/>
              <a:t> Alonso). Madrid: Alfaguara, 1981).</a:t>
            </a:r>
          </a:p>
          <a:p>
            <a:pPr marL="0" indent="0" algn="just">
              <a:buNone/>
            </a:pPr>
            <a:r>
              <a:rPr lang="es-ES_tradnl" dirty="0"/>
              <a:t>3. </a:t>
            </a:r>
            <a:r>
              <a:rPr lang="es-ES" b="1" dirty="0"/>
              <a:t>Kant, I</a:t>
            </a:r>
            <a:r>
              <a:rPr lang="es-ES" dirty="0"/>
              <a:t>. “Contestación a la pregunta: ¿Qué es la Ilustración?” En </a:t>
            </a:r>
            <a:r>
              <a:rPr lang="es-ES" i="1" dirty="0"/>
              <a:t>¿Qué es la Ilustración</a:t>
            </a:r>
            <a:r>
              <a:rPr lang="es-ES" dirty="0"/>
              <a:t>?, (Edición de R. R. </a:t>
            </a:r>
            <a:r>
              <a:rPr lang="es-ES" dirty="0" err="1"/>
              <a:t>Aramayo</a:t>
            </a:r>
            <a:r>
              <a:rPr lang="es-ES" dirty="0"/>
              <a:t>)</a:t>
            </a:r>
            <a:r>
              <a:rPr lang="es-ES" i="1" dirty="0"/>
              <a:t>.</a:t>
            </a:r>
            <a:r>
              <a:rPr lang="es-ES" dirty="0"/>
              <a:t> Madrid: Alianza Editorial, 2004, pp. 83–93).</a:t>
            </a:r>
          </a:p>
          <a:p>
            <a:pPr marL="0" indent="0" algn="just">
              <a:buNone/>
            </a:pPr>
            <a:r>
              <a:rPr lang="es-ES" dirty="0"/>
              <a:t>4. </a:t>
            </a:r>
            <a:r>
              <a:rPr lang="es-ES" b="1" dirty="0"/>
              <a:t>Nietzsche, F</a:t>
            </a:r>
            <a:r>
              <a:rPr lang="es-ES" dirty="0"/>
              <a:t>., </a:t>
            </a:r>
            <a:r>
              <a:rPr lang="es-ES" i="1" dirty="0"/>
              <a:t>El crepúsculo de los ídolos,</a:t>
            </a:r>
            <a:r>
              <a:rPr lang="es-ES" dirty="0"/>
              <a:t> “La &lt;razón&gt; en la filosofía”, (Trad. </a:t>
            </a:r>
            <a:r>
              <a:rPr lang="es-ES" dirty="0" err="1"/>
              <a:t>A.Sánchez</a:t>
            </a:r>
            <a:r>
              <a:rPr lang="es-ES" dirty="0"/>
              <a:t> Pascual). Madrid: Alianza Editorial, 1973, pp. 45-50.</a:t>
            </a:r>
          </a:p>
          <a:p>
            <a:pPr marL="0" indent="0" algn="just">
              <a:buNone/>
            </a:pPr>
            <a:r>
              <a:rPr lang="es-ES" dirty="0"/>
              <a:t>5.</a:t>
            </a:r>
            <a:r>
              <a:rPr lang="es-ES" b="1" dirty="0"/>
              <a:t> Ortega y Gasset, J., </a:t>
            </a:r>
            <a:r>
              <a:rPr lang="es-ES" i="1" dirty="0"/>
              <a:t>El tema de nuestro tiempo</a:t>
            </a:r>
            <a:r>
              <a:rPr lang="es-ES" dirty="0"/>
              <a:t>, “la doctrina del punto de vista”, en </a:t>
            </a:r>
            <a:r>
              <a:rPr lang="es-ES" i="1" dirty="0"/>
              <a:t>Obras completas, III</a:t>
            </a:r>
            <a:r>
              <a:rPr lang="es-ES" dirty="0"/>
              <a:t>. Madrid: Alianza-Revista de Occidente, 1983, pp. 197-203.</a:t>
            </a:r>
          </a:p>
          <a:p>
            <a:pPr algn="just"/>
            <a:endParaRPr lang="es-ES" dirty="0"/>
          </a:p>
          <a:p>
            <a:endParaRPr lang="es-ES" dirty="0"/>
          </a:p>
        </p:txBody>
      </p:sp>
    </p:spTree>
    <p:extLst>
      <p:ext uri="{BB962C8B-B14F-4D97-AF65-F5344CB8AC3E}">
        <p14:creationId xmlns:p14="http://schemas.microsoft.com/office/powerpoint/2010/main" val="12341373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274638"/>
            <a:ext cx="8363272" cy="634082"/>
          </a:xfrm>
        </p:spPr>
        <p:txBody>
          <a:bodyPr/>
          <a:lstStyle/>
          <a:p>
            <a:r>
              <a:rPr lang="es-ES" sz="2800" dirty="0"/>
              <a:t>Examen</a:t>
            </a:r>
          </a:p>
        </p:txBody>
      </p:sp>
      <p:sp>
        <p:nvSpPr>
          <p:cNvPr id="3" name="2 Marcador de contenido"/>
          <p:cNvSpPr>
            <a:spLocks noGrp="1"/>
          </p:cNvSpPr>
          <p:nvPr>
            <p:ph idx="1"/>
          </p:nvPr>
        </p:nvSpPr>
        <p:spPr>
          <a:xfrm>
            <a:off x="0" y="908720"/>
            <a:ext cx="9144000" cy="5949280"/>
          </a:xfrm>
        </p:spPr>
        <p:txBody>
          <a:bodyPr>
            <a:normAutofit fontScale="85000" lnSpcReduction="20000"/>
          </a:bodyPr>
          <a:lstStyle/>
          <a:p>
            <a:pPr algn="just"/>
            <a:r>
              <a:rPr lang="es-ES" sz="3400" dirty="0"/>
              <a:t>El examen de la prueba de acceso consistirá en cuatro preguntas relacionadas con un texto filosófico. Tratará de asegurar la comprensión y el análisis de las ideas contenidas en el texto, relacionará su autor con el contexto filosófico de su tiempo y con una posición filosófica de otra época. </a:t>
            </a:r>
          </a:p>
          <a:p>
            <a:pPr algn="just"/>
            <a:r>
              <a:rPr lang="es-ES" sz="3400" b="1" dirty="0"/>
              <a:t>Preguntas.</a:t>
            </a:r>
          </a:p>
          <a:p>
            <a:pPr algn="just"/>
            <a:r>
              <a:rPr lang="es-ES" sz="3400" dirty="0"/>
              <a:t>1.	Descripción del </a:t>
            </a:r>
            <a:r>
              <a:rPr lang="es-ES" sz="3400" b="1" dirty="0">
                <a:solidFill>
                  <a:srgbClr val="FF0000"/>
                </a:solidFill>
              </a:rPr>
              <a:t>contexto filosófico </a:t>
            </a:r>
            <a:r>
              <a:rPr lang="es-ES" sz="3400" dirty="0"/>
              <a:t>que influye en el autor del texto.</a:t>
            </a:r>
          </a:p>
          <a:p>
            <a:pPr algn="just"/>
            <a:r>
              <a:rPr lang="es-ES" sz="3400" dirty="0"/>
              <a:t>2.	</a:t>
            </a:r>
            <a:r>
              <a:rPr lang="es-ES" sz="3400" b="1" dirty="0">
                <a:solidFill>
                  <a:srgbClr val="FF0000"/>
                </a:solidFill>
              </a:rPr>
              <a:t>Identificación y explicación </a:t>
            </a:r>
            <a:r>
              <a:rPr lang="es-ES" sz="3400" dirty="0"/>
              <a:t>del contenido del texto.</a:t>
            </a:r>
          </a:p>
          <a:p>
            <a:pPr algn="just"/>
            <a:r>
              <a:rPr lang="es-ES" sz="3400" dirty="0"/>
              <a:t>3.	Justificación del texto desde </a:t>
            </a:r>
            <a:r>
              <a:rPr lang="es-ES" sz="3400" b="1" dirty="0">
                <a:solidFill>
                  <a:srgbClr val="FF0000"/>
                </a:solidFill>
              </a:rPr>
              <a:t>la posición filosófica del autor</a:t>
            </a:r>
            <a:r>
              <a:rPr lang="es-ES" sz="3400" dirty="0"/>
              <a:t>.  </a:t>
            </a:r>
          </a:p>
          <a:p>
            <a:pPr algn="just"/>
            <a:r>
              <a:rPr lang="es-ES" sz="3400" dirty="0"/>
              <a:t>4.	Relación del tema o el autor del texto elegido </a:t>
            </a:r>
            <a:r>
              <a:rPr lang="es-ES_tradnl" sz="3400" dirty="0">
                <a:solidFill>
                  <a:srgbClr val="FF0000"/>
                </a:solidFill>
              </a:rPr>
              <a:t>con una posición filosófica de otra época</a:t>
            </a:r>
            <a:r>
              <a:rPr lang="es-ES" sz="3400" dirty="0"/>
              <a:t>.</a:t>
            </a:r>
          </a:p>
          <a:p>
            <a:pPr algn="just"/>
            <a:endParaRPr lang="es-ES" sz="3400" dirty="0"/>
          </a:p>
        </p:txBody>
      </p:sp>
    </p:spTree>
    <p:extLst>
      <p:ext uri="{BB962C8B-B14F-4D97-AF65-F5344CB8AC3E}">
        <p14:creationId xmlns:p14="http://schemas.microsoft.com/office/powerpoint/2010/main" val="13166279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188640"/>
            <a:ext cx="8229600" cy="1143000"/>
          </a:xfrm>
        </p:spPr>
        <p:txBody>
          <a:bodyPr>
            <a:normAutofit/>
          </a:bodyPr>
          <a:lstStyle/>
          <a:p>
            <a:r>
              <a:rPr lang="es-ES" sz="2800" dirty="0"/>
              <a:t>Instrucciones para la realización del examen</a:t>
            </a:r>
          </a:p>
        </p:txBody>
      </p:sp>
      <p:sp>
        <p:nvSpPr>
          <p:cNvPr id="3" name="2 Marcador de contenido"/>
          <p:cNvSpPr>
            <a:spLocks noGrp="1"/>
          </p:cNvSpPr>
          <p:nvPr>
            <p:ph idx="1"/>
          </p:nvPr>
        </p:nvSpPr>
        <p:spPr/>
        <p:txBody>
          <a:bodyPr/>
          <a:lstStyle/>
          <a:p>
            <a:r>
              <a:rPr lang="es-ES" dirty="0"/>
              <a:t>a) Duración: una hora y treinta minutos.</a:t>
            </a:r>
          </a:p>
          <a:p>
            <a:r>
              <a:rPr lang="es-ES" dirty="0"/>
              <a:t>b) Ha de elegir una opción.</a:t>
            </a:r>
          </a:p>
          <a:p>
            <a:r>
              <a:rPr lang="es-ES" dirty="0"/>
              <a:t>c) Ha de indicar, claramente, al comienzo del examen, la opción elegida.</a:t>
            </a:r>
          </a:p>
          <a:p>
            <a:pPr algn="just"/>
            <a:r>
              <a:rPr lang="es-ES" dirty="0"/>
              <a:t>d) La calificación máxima de cada una de las cuestiones es la siguiente: primera, 2 puntos; segunda, 3 puntos; tercera, 2 puntos; cuarta, 3 puntos.</a:t>
            </a:r>
          </a:p>
          <a:p>
            <a:endParaRPr lang="es-ES" dirty="0"/>
          </a:p>
        </p:txBody>
      </p:sp>
    </p:spTree>
    <p:extLst>
      <p:ext uri="{BB962C8B-B14F-4D97-AF65-F5344CB8AC3E}">
        <p14:creationId xmlns:p14="http://schemas.microsoft.com/office/powerpoint/2010/main" val="34212023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z="2800" dirty="0"/>
              <a:t>Criterios generales de corrección.</a:t>
            </a:r>
          </a:p>
        </p:txBody>
      </p:sp>
      <p:sp>
        <p:nvSpPr>
          <p:cNvPr id="3" name="2 Marcador de contenido"/>
          <p:cNvSpPr>
            <a:spLocks noGrp="1"/>
          </p:cNvSpPr>
          <p:nvPr>
            <p:ph idx="1"/>
          </p:nvPr>
        </p:nvSpPr>
        <p:spPr>
          <a:xfrm>
            <a:off x="323528" y="1196752"/>
            <a:ext cx="8363272" cy="5472608"/>
          </a:xfrm>
        </p:spPr>
        <p:txBody>
          <a:bodyPr>
            <a:normAutofit fontScale="85000" lnSpcReduction="20000"/>
          </a:bodyPr>
          <a:lstStyle/>
          <a:p>
            <a:pPr algn="just"/>
            <a:r>
              <a:rPr lang="es-ES" dirty="0"/>
              <a:t>La valoración de la prueba será la siguiente:</a:t>
            </a:r>
          </a:p>
          <a:p>
            <a:pPr algn="just"/>
            <a:r>
              <a:rPr lang="es-ES" b="1" dirty="0"/>
              <a:t>Primera cuestión</a:t>
            </a:r>
            <a:r>
              <a:rPr lang="es-ES" dirty="0"/>
              <a:t>: se valorará la adecuada </a:t>
            </a:r>
            <a:r>
              <a:rPr lang="es-ES" b="1" dirty="0">
                <a:solidFill>
                  <a:srgbClr val="FF0000"/>
                </a:solidFill>
              </a:rPr>
              <a:t>contextualización filosófica </a:t>
            </a:r>
            <a:r>
              <a:rPr lang="es-ES" dirty="0"/>
              <a:t>realizada que influye en el texto y en el autor del mismo (se puntuará con un máximo de 2 puntos).</a:t>
            </a:r>
          </a:p>
          <a:p>
            <a:pPr algn="just"/>
            <a:r>
              <a:rPr lang="es-ES" b="1" dirty="0"/>
              <a:t>Segunda cuestión:</a:t>
            </a:r>
            <a:r>
              <a:rPr lang="es-ES" dirty="0"/>
              <a:t> se valorará </a:t>
            </a:r>
            <a:r>
              <a:rPr lang="es-ES" dirty="0">
                <a:solidFill>
                  <a:srgbClr val="FF0000"/>
                </a:solidFill>
              </a:rPr>
              <a:t>la identificación </a:t>
            </a:r>
            <a:r>
              <a:rPr lang="es-ES" dirty="0"/>
              <a:t>de las ideas contenidas en el texto y su expresión de manera </a:t>
            </a:r>
            <a:r>
              <a:rPr lang="es-ES" b="1" dirty="0">
                <a:solidFill>
                  <a:srgbClr val="FF0000"/>
                </a:solidFill>
              </a:rPr>
              <a:t>argumentativa</a:t>
            </a:r>
            <a:r>
              <a:rPr lang="es-ES" dirty="0"/>
              <a:t> (se puntuará con un máximo de 3 puntos).</a:t>
            </a:r>
          </a:p>
          <a:p>
            <a:pPr algn="just"/>
            <a:r>
              <a:rPr lang="es-ES" b="1" dirty="0"/>
              <a:t>Tercera cuestión:</a:t>
            </a:r>
            <a:r>
              <a:rPr lang="es-ES" dirty="0"/>
              <a:t> se valorará la relación justificada del contenido del texto con </a:t>
            </a:r>
            <a:r>
              <a:rPr lang="es-ES" dirty="0">
                <a:solidFill>
                  <a:srgbClr val="FF0000"/>
                </a:solidFill>
              </a:rPr>
              <a:t>la posición filosófica del autor </a:t>
            </a:r>
            <a:r>
              <a:rPr lang="es-ES" dirty="0"/>
              <a:t>(se puntuará con un máximo de 2 puntos)</a:t>
            </a:r>
          </a:p>
          <a:p>
            <a:pPr algn="just"/>
            <a:r>
              <a:rPr lang="es-ES" b="1" dirty="0"/>
              <a:t>Cuarta cuestión:</a:t>
            </a:r>
            <a:r>
              <a:rPr lang="es-ES" dirty="0"/>
              <a:t> se valorará la relación del tema o el autor del texto elegido con </a:t>
            </a:r>
            <a:r>
              <a:rPr lang="es-ES" b="1" dirty="0">
                <a:solidFill>
                  <a:srgbClr val="FF0000"/>
                </a:solidFill>
              </a:rPr>
              <a:t>una posición filosófica de otra época</a:t>
            </a:r>
            <a:r>
              <a:rPr lang="es-ES" dirty="0"/>
              <a:t> (se puntuará con un máximo de 3 puntos).</a:t>
            </a:r>
          </a:p>
          <a:p>
            <a:endParaRPr lang="es-ES" dirty="0"/>
          </a:p>
        </p:txBody>
      </p:sp>
    </p:spTree>
    <p:extLst>
      <p:ext uri="{BB962C8B-B14F-4D97-AF65-F5344CB8AC3E}">
        <p14:creationId xmlns:p14="http://schemas.microsoft.com/office/powerpoint/2010/main" val="27912625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274638"/>
            <a:ext cx="8219256" cy="706090"/>
          </a:xfrm>
        </p:spPr>
        <p:txBody>
          <a:bodyPr/>
          <a:lstStyle/>
          <a:p>
            <a:r>
              <a:rPr lang="es-ES" sz="2800" dirty="0"/>
              <a:t>Modelo de examen. Opción B de 2020</a:t>
            </a:r>
          </a:p>
        </p:txBody>
      </p:sp>
      <p:sp>
        <p:nvSpPr>
          <p:cNvPr id="3" name="2 Marcador de contenido"/>
          <p:cNvSpPr>
            <a:spLocks noGrp="1"/>
          </p:cNvSpPr>
          <p:nvPr>
            <p:ph idx="1"/>
          </p:nvPr>
        </p:nvSpPr>
        <p:spPr>
          <a:xfrm>
            <a:off x="0" y="1052736"/>
            <a:ext cx="8686800" cy="5805264"/>
          </a:xfrm>
        </p:spPr>
        <p:txBody>
          <a:bodyPr>
            <a:normAutofit fontScale="62500" lnSpcReduction="20000"/>
          </a:bodyPr>
          <a:lstStyle/>
          <a:p>
            <a:pPr algn="just"/>
            <a:r>
              <a:rPr lang="es-ES_tradnl" dirty="0"/>
              <a:t>Lea atentamente el siguiente texto y responda a las cuestiones planteadas:</a:t>
            </a:r>
            <a:endParaRPr lang="es-ES" dirty="0"/>
          </a:p>
          <a:p>
            <a:pPr marL="0" indent="0" algn="just">
              <a:buNone/>
            </a:pPr>
            <a:r>
              <a:rPr lang="es-ES" dirty="0"/>
              <a:t>Y, finalmente, considerado que hasta los pensamientos que tenemos cuando estamos despiertos pueden asaltarnos cuando dormimos, sin que ninguno en tal estado sea verdadero, me resolví a fingir que todas las cosas que hasta entonces habían alcanzado mi espíritu no eran más verdaderas que las ilusiones de mis sueños. P</a:t>
            </a:r>
            <a:r>
              <a:rPr lang="es-ES_tradnl" dirty="0"/>
              <a:t>ero, inmediatamente después, advertí que, mientras deseaba pensar de este modo que </a:t>
            </a:r>
            <a:r>
              <a:rPr lang="es-ES_tradnl" b="1" dirty="0">
                <a:solidFill>
                  <a:srgbClr val="FF0000"/>
                </a:solidFill>
              </a:rPr>
              <a:t>todo era falso</a:t>
            </a:r>
            <a:r>
              <a:rPr lang="es-ES_tradnl" dirty="0"/>
              <a:t>, era absolutamente necesario que </a:t>
            </a:r>
            <a:r>
              <a:rPr lang="es-ES_tradnl" b="1" dirty="0">
                <a:solidFill>
                  <a:srgbClr val="FF0000"/>
                </a:solidFill>
              </a:rPr>
              <a:t>yo, que lo pensaba, fuese alguna cosa</a:t>
            </a:r>
            <a:r>
              <a:rPr lang="es-ES_tradnl" dirty="0"/>
              <a:t>. Y dándome cuenta de que esta verdad: </a:t>
            </a:r>
            <a:r>
              <a:rPr lang="es-ES_tradnl" b="1" dirty="0">
                <a:solidFill>
                  <a:srgbClr val="FF0000"/>
                </a:solidFill>
              </a:rPr>
              <a:t>pienso, luego soy</a:t>
            </a:r>
            <a:r>
              <a:rPr lang="es-ES_tradnl" dirty="0"/>
              <a:t>, era tan firme y tan segura que todas las extravagantes suposiciones de </a:t>
            </a:r>
            <a:r>
              <a:rPr lang="es-ES_tradnl" b="1" dirty="0">
                <a:solidFill>
                  <a:srgbClr val="FF0000"/>
                </a:solidFill>
              </a:rPr>
              <a:t>los escépticos </a:t>
            </a:r>
            <a:r>
              <a:rPr lang="es-ES_tradnl" dirty="0"/>
              <a:t>no eran capaces de hacerla tambalear, juzgué que podía admitirla sin escrúpulo como el </a:t>
            </a:r>
            <a:r>
              <a:rPr lang="es-ES_tradnl" b="1" dirty="0">
                <a:solidFill>
                  <a:srgbClr val="00B0F0"/>
                </a:solidFill>
              </a:rPr>
              <a:t>primer principio de la filosofía </a:t>
            </a:r>
            <a:r>
              <a:rPr lang="es-ES_tradnl" dirty="0"/>
              <a:t>que yo indagaba.</a:t>
            </a:r>
            <a:endParaRPr lang="es-ES" dirty="0"/>
          </a:p>
          <a:p>
            <a:pPr marL="0" indent="0" algn="just">
              <a:buNone/>
            </a:pPr>
            <a:r>
              <a:rPr lang="es-ES_tradnl" dirty="0"/>
              <a:t>Descartes, R. Discurso del método, IV parte.</a:t>
            </a:r>
            <a:endParaRPr lang="es-ES" dirty="0"/>
          </a:p>
          <a:p>
            <a:pPr marL="0" indent="0" algn="just">
              <a:buNone/>
            </a:pPr>
            <a:r>
              <a:rPr lang="es-ES_tradnl" dirty="0"/>
              <a:t> </a:t>
            </a:r>
            <a:endParaRPr lang="es-ES" dirty="0"/>
          </a:p>
          <a:p>
            <a:pPr marL="0" indent="0" algn="just">
              <a:buNone/>
            </a:pPr>
            <a:r>
              <a:rPr lang="es-ES_tradnl" dirty="0"/>
              <a:t>1.	Descripción del contexto filosófico que influye en el autor del texto.</a:t>
            </a:r>
            <a:endParaRPr lang="es-ES" dirty="0"/>
          </a:p>
          <a:p>
            <a:pPr marL="0" indent="0" algn="just">
              <a:buNone/>
            </a:pPr>
            <a:r>
              <a:rPr lang="es-ES_tradnl" dirty="0"/>
              <a:t>2.	Identificación y explicación del contenido del texto. </a:t>
            </a:r>
            <a:endParaRPr lang="es-ES" dirty="0"/>
          </a:p>
          <a:p>
            <a:pPr marL="0" indent="0" algn="just">
              <a:buNone/>
            </a:pPr>
            <a:r>
              <a:rPr lang="es-ES_tradnl" dirty="0"/>
              <a:t>3.	Justificación del texto desde la posición filosófica del autor.</a:t>
            </a:r>
            <a:endParaRPr lang="es-ES" dirty="0"/>
          </a:p>
          <a:p>
            <a:pPr marL="0" indent="0" algn="just">
              <a:buNone/>
            </a:pPr>
            <a:r>
              <a:rPr lang="es-ES_tradnl" dirty="0"/>
              <a:t>4.	Relación del tema o el autor del texto elegido con una posición filosófica de otra época.</a:t>
            </a:r>
            <a:endParaRPr lang="es-ES" dirty="0"/>
          </a:p>
          <a:p>
            <a:pPr marL="0" indent="0">
              <a:buNone/>
            </a:pPr>
            <a:endParaRPr lang="es-ES" dirty="0"/>
          </a:p>
        </p:txBody>
      </p:sp>
    </p:spTree>
    <p:extLst>
      <p:ext uri="{BB962C8B-B14F-4D97-AF65-F5344CB8AC3E}">
        <p14:creationId xmlns:p14="http://schemas.microsoft.com/office/powerpoint/2010/main" val="25931220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78098"/>
          </a:xfrm>
        </p:spPr>
        <p:txBody>
          <a:bodyPr>
            <a:normAutofit/>
          </a:bodyPr>
          <a:lstStyle/>
          <a:p>
            <a:r>
              <a:rPr lang="es-ES" sz="2800" dirty="0"/>
              <a:t>Preguntas: 1ª.</a:t>
            </a:r>
          </a:p>
        </p:txBody>
      </p:sp>
      <p:sp>
        <p:nvSpPr>
          <p:cNvPr id="3" name="2 Marcador de contenido"/>
          <p:cNvSpPr>
            <a:spLocks noGrp="1"/>
          </p:cNvSpPr>
          <p:nvPr>
            <p:ph idx="1"/>
          </p:nvPr>
        </p:nvSpPr>
        <p:spPr>
          <a:xfrm>
            <a:off x="179512" y="1556792"/>
            <a:ext cx="8964488" cy="5301208"/>
          </a:xfrm>
        </p:spPr>
        <p:txBody>
          <a:bodyPr>
            <a:normAutofit/>
          </a:bodyPr>
          <a:lstStyle/>
          <a:p>
            <a:pPr algn="just"/>
            <a:r>
              <a:rPr lang="es-ES" dirty="0"/>
              <a:t>Contexto: ¿qué relación guarda el texto con las ideas y movimientos filosóficos de la época a la que pertenece?</a:t>
            </a:r>
          </a:p>
          <a:p>
            <a:pPr algn="just"/>
            <a:r>
              <a:rPr lang="es-ES" dirty="0"/>
              <a:t>Descartes: (1596-1650); el </a:t>
            </a:r>
            <a:r>
              <a:rPr lang="es-ES" i="1" dirty="0"/>
              <a:t>Discurso del método </a:t>
            </a:r>
            <a:r>
              <a:rPr lang="es-ES" dirty="0"/>
              <a:t>(1637):</a:t>
            </a:r>
          </a:p>
          <a:p>
            <a:pPr algn="just"/>
            <a:r>
              <a:rPr lang="es-ES" dirty="0"/>
              <a:t>Conceptos a desarrollar: renacimiento (humanismo, reforma, política, naturalismo), </a:t>
            </a:r>
            <a:r>
              <a:rPr lang="es-ES" b="1" dirty="0">
                <a:solidFill>
                  <a:srgbClr val="FF0000"/>
                </a:solidFill>
              </a:rPr>
              <a:t>racionalismo, empirismo, revolución científica (Copérnico, Galileo, Kepler)</a:t>
            </a:r>
            <a:r>
              <a:rPr lang="es-ES" dirty="0"/>
              <a:t>. </a:t>
            </a:r>
          </a:p>
        </p:txBody>
      </p:sp>
    </p:spTree>
    <p:extLst>
      <p:ext uri="{BB962C8B-B14F-4D97-AF65-F5344CB8AC3E}">
        <p14:creationId xmlns:p14="http://schemas.microsoft.com/office/powerpoint/2010/main" val="12509171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4624"/>
            <a:ext cx="8157592" cy="792088"/>
          </a:xfrm>
        </p:spPr>
        <p:txBody>
          <a:bodyPr>
            <a:normAutofit fontScale="90000"/>
          </a:bodyPr>
          <a:lstStyle/>
          <a:p>
            <a:r>
              <a:rPr lang="es-ES" sz="2800" dirty="0"/>
              <a:t>Descartes (1596-1650): el padre de la filosofía moderna. </a:t>
            </a:r>
          </a:p>
        </p:txBody>
      </p:sp>
      <p:sp>
        <p:nvSpPr>
          <p:cNvPr id="3" name="2 Marcador de contenido"/>
          <p:cNvSpPr>
            <a:spLocks noGrp="1"/>
          </p:cNvSpPr>
          <p:nvPr>
            <p:ph idx="1"/>
          </p:nvPr>
        </p:nvSpPr>
        <p:spPr>
          <a:xfrm>
            <a:off x="0" y="836712"/>
            <a:ext cx="9036496" cy="6021288"/>
          </a:xfrm>
        </p:spPr>
        <p:txBody>
          <a:bodyPr>
            <a:normAutofit fontScale="92500" lnSpcReduction="10000"/>
          </a:bodyPr>
          <a:lstStyle/>
          <a:p>
            <a:pPr marL="0" indent="0">
              <a:buNone/>
            </a:pPr>
            <a:r>
              <a:rPr lang="es-ES" sz="2600" b="1" dirty="0">
                <a:solidFill>
                  <a:srgbClr val="FF0000"/>
                </a:solidFill>
              </a:rPr>
              <a:t>Contexto histórico-filosófico</a:t>
            </a:r>
            <a:r>
              <a:rPr lang="es-ES" sz="2600" dirty="0"/>
              <a:t>.</a:t>
            </a:r>
          </a:p>
          <a:p>
            <a:pPr marL="0" indent="0" algn="just">
              <a:buNone/>
            </a:pPr>
            <a:r>
              <a:rPr lang="es-ES" sz="2600" b="1" dirty="0">
                <a:solidFill>
                  <a:srgbClr val="FF0000"/>
                </a:solidFill>
              </a:rPr>
              <a:t>La revolución científica </a:t>
            </a:r>
            <a:r>
              <a:rPr lang="es-ES" sz="2600" dirty="0"/>
              <a:t>(XVI-XVII): </a:t>
            </a:r>
            <a:r>
              <a:rPr lang="es-ES" sz="2600" b="1" dirty="0">
                <a:solidFill>
                  <a:srgbClr val="FF0000"/>
                </a:solidFill>
              </a:rPr>
              <a:t>Copérnico</a:t>
            </a:r>
            <a:r>
              <a:rPr lang="es-ES" sz="2600" dirty="0"/>
              <a:t> (1473-1543), monje-astrónomo polaco, publica su obra </a:t>
            </a:r>
            <a:r>
              <a:rPr lang="es-ES" sz="2600" b="1" i="1" dirty="0"/>
              <a:t>De </a:t>
            </a:r>
            <a:r>
              <a:rPr lang="es-ES" sz="2600" b="1" i="1" dirty="0" err="1"/>
              <a:t>revolutionibus</a:t>
            </a:r>
            <a:r>
              <a:rPr lang="es-ES" sz="2600" b="1" i="1" dirty="0"/>
              <a:t> </a:t>
            </a:r>
            <a:r>
              <a:rPr lang="es-ES" sz="2600" b="1" i="1" dirty="0" err="1"/>
              <a:t>orbium</a:t>
            </a:r>
            <a:r>
              <a:rPr lang="es-ES" sz="2600" b="1" i="1" dirty="0"/>
              <a:t> </a:t>
            </a:r>
            <a:r>
              <a:rPr lang="es-ES" sz="2600" b="1" i="1" dirty="0" err="1"/>
              <a:t>coelestium</a:t>
            </a:r>
            <a:r>
              <a:rPr lang="es-ES" sz="2600" b="1" i="1" dirty="0"/>
              <a:t> </a:t>
            </a:r>
            <a:r>
              <a:rPr lang="es-ES" sz="2600" b="1" dirty="0"/>
              <a:t> en 1543. Sistema heliocéntrico: la tierra rota alrededor del Sol. Impacto y recepción del libro (condenado como libro prohibido).</a:t>
            </a:r>
          </a:p>
          <a:p>
            <a:pPr marL="0" indent="0" algn="just">
              <a:buNone/>
            </a:pPr>
            <a:r>
              <a:rPr lang="es-ES" sz="2600" b="1" dirty="0">
                <a:solidFill>
                  <a:srgbClr val="FF0000"/>
                </a:solidFill>
              </a:rPr>
              <a:t>Galileo</a:t>
            </a:r>
            <a:r>
              <a:rPr lang="es-ES" sz="2600" b="1" dirty="0"/>
              <a:t> (1564-1642): perfeccionamiento del telescopio en 1610 (montañas en la Luna, manchas en el Sol, satélites de Júpiter, movimiento de la Tierra …</a:t>
            </a:r>
            <a:r>
              <a:rPr lang="es-ES" sz="2600" b="1" dirty="0">
                <a:solidFill>
                  <a:srgbClr val="FF0000"/>
                </a:solidFill>
              </a:rPr>
              <a:t>destrucción del sistema aristotélico</a:t>
            </a:r>
            <a:r>
              <a:rPr lang="es-ES" sz="2600" b="1" dirty="0"/>
              <a:t>, vigente desde el </a:t>
            </a:r>
            <a:r>
              <a:rPr lang="es-ES" sz="2600" b="1" dirty="0" err="1"/>
              <a:t>s.IV</a:t>
            </a:r>
            <a:r>
              <a:rPr lang="es-ES" sz="2600" b="1" dirty="0"/>
              <a:t> </a:t>
            </a:r>
            <a:r>
              <a:rPr lang="es-ES" sz="2600" b="1" dirty="0" err="1"/>
              <a:t>a.C</a:t>
            </a:r>
            <a:r>
              <a:rPr lang="es-ES" sz="2600" b="1" dirty="0"/>
              <a:t> hasta el </a:t>
            </a:r>
            <a:r>
              <a:rPr lang="es-ES" sz="2600" b="1" dirty="0" err="1"/>
              <a:t>s.XVI</a:t>
            </a:r>
            <a:r>
              <a:rPr lang="es-ES" sz="2600" b="1" dirty="0"/>
              <a:t>). Condena de Galileo (1633).</a:t>
            </a:r>
          </a:p>
          <a:p>
            <a:pPr marL="0" indent="0" algn="just">
              <a:buNone/>
            </a:pPr>
            <a:r>
              <a:rPr lang="es-ES" sz="2600" b="1" dirty="0">
                <a:solidFill>
                  <a:srgbClr val="FF0000"/>
                </a:solidFill>
              </a:rPr>
              <a:t>Kepler</a:t>
            </a:r>
            <a:r>
              <a:rPr lang="es-ES" sz="2600" b="1" dirty="0"/>
              <a:t> (1571-1630): las leyes de Kepler: los cuerpos celestes tienen movimientos elípticos alrededor del Sol.</a:t>
            </a:r>
          </a:p>
          <a:p>
            <a:pPr marL="0" indent="0" algn="just">
              <a:buNone/>
            </a:pPr>
            <a:r>
              <a:rPr lang="es-ES" sz="2600" b="1" dirty="0"/>
              <a:t>La </a:t>
            </a:r>
            <a:r>
              <a:rPr lang="es-ES" sz="2600" b="1" dirty="0">
                <a:solidFill>
                  <a:srgbClr val="FF0000"/>
                </a:solidFill>
              </a:rPr>
              <a:t>Reforma protestante</a:t>
            </a:r>
            <a:r>
              <a:rPr lang="es-ES" sz="2600" b="1" dirty="0"/>
              <a:t> (</a:t>
            </a:r>
            <a:r>
              <a:rPr lang="es-ES" sz="2600" b="1" dirty="0" err="1"/>
              <a:t>M.Lutero</a:t>
            </a:r>
            <a:r>
              <a:rPr lang="es-ES" sz="2600" b="1" dirty="0"/>
              <a:t> 1517) y la </a:t>
            </a:r>
            <a:r>
              <a:rPr lang="es-ES" sz="2600" b="1" dirty="0">
                <a:solidFill>
                  <a:srgbClr val="FF0000"/>
                </a:solidFill>
              </a:rPr>
              <a:t>Contrarreforma</a:t>
            </a:r>
            <a:r>
              <a:rPr lang="es-ES" sz="2600" b="1" dirty="0"/>
              <a:t> (entre 1545 -Trento- y 1648-fin de la Guerra de los 30 años). </a:t>
            </a:r>
          </a:p>
          <a:p>
            <a:pPr marL="0" indent="0" algn="just">
              <a:buNone/>
            </a:pPr>
            <a:r>
              <a:rPr lang="es-ES" sz="2600" b="1" dirty="0"/>
              <a:t>La polémica en la filosofía entre </a:t>
            </a:r>
            <a:r>
              <a:rPr lang="es-ES" sz="2600" b="1" dirty="0">
                <a:solidFill>
                  <a:srgbClr val="FF0000"/>
                </a:solidFill>
              </a:rPr>
              <a:t>racionalismo</a:t>
            </a:r>
            <a:r>
              <a:rPr lang="es-ES" sz="2600" b="1" dirty="0"/>
              <a:t> (Descartes) y </a:t>
            </a:r>
            <a:r>
              <a:rPr lang="es-ES" sz="2600" b="1" dirty="0">
                <a:solidFill>
                  <a:srgbClr val="FF0000"/>
                </a:solidFill>
              </a:rPr>
              <a:t>empirismo</a:t>
            </a:r>
            <a:r>
              <a:rPr lang="es-ES" sz="2600" b="1" dirty="0"/>
              <a:t> (Locke, 1632-1704)</a:t>
            </a:r>
          </a:p>
          <a:p>
            <a:pPr marL="0" indent="0" algn="just">
              <a:buNone/>
            </a:pPr>
            <a:endParaRPr lang="es-ES" sz="2600" b="1" dirty="0"/>
          </a:p>
          <a:p>
            <a:pPr marL="0" indent="0" algn="just">
              <a:buNone/>
            </a:pPr>
            <a:endParaRPr lang="es-ES" b="1" dirty="0"/>
          </a:p>
          <a:p>
            <a:pPr marL="0" indent="0" algn="just">
              <a:buNone/>
            </a:pPr>
            <a:endParaRPr lang="es-ES" b="1" dirty="0"/>
          </a:p>
          <a:p>
            <a:pPr marL="0" indent="0">
              <a:buNone/>
            </a:pPr>
            <a:endParaRPr lang="es-ES" dirty="0"/>
          </a:p>
        </p:txBody>
      </p:sp>
    </p:spTree>
    <p:extLst>
      <p:ext uri="{BB962C8B-B14F-4D97-AF65-F5344CB8AC3E}">
        <p14:creationId xmlns:p14="http://schemas.microsoft.com/office/powerpoint/2010/main" val="368072987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ersonalizado 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1951</TotalTime>
  <Words>2740</Words>
  <Application>Microsoft Office PowerPoint</Application>
  <PresentationFormat>Presentación en pantalla (4:3)</PresentationFormat>
  <Paragraphs>114</Paragraphs>
  <Slides>19</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19</vt:i4>
      </vt:variant>
    </vt:vector>
  </HeadingPairs>
  <TitlesOfParts>
    <vt:vector size="25" baseType="lpstr">
      <vt:lpstr>Arial</vt:lpstr>
      <vt:lpstr>Times New Roman</vt:lpstr>
      <vt:lpstr>TimesNewRomanPS-BoldMT</vt:lpstr>
      <vt:lpstr>TimesNewRomanPS-ItalicMT</vt:lpstr>
      <vt:lpstr>TimesNewRomanPSMT</vt:lpstr>
      <vt:lpstr>Tema de Office</vt:lpstr>
      <vt:lpstr>Convocatoria 2022: Historia de la Filosofía para Mayores de 25</vt:lpstr>
      <vt:lpstr>Historia de la Filosofía para mayores de 25 años (Boja 189 de 2018). Temario.</vt:lpstr>
      <vt:lpstr>Textos. Los textos de los que se seleccionarán los párrafos para el examen son los siguientes: </vt:lpstr>
      <vt:lpstr>Examen</vt:lpstr>
      <vt:lpstr>Instrucciones para la realización del examen</vt:lpstr>
      <vt:lpstr>Criterios generales de corrección.</vt:lpstr>
      <vt:lpstr>Modelo de examen. Opción B de 2020</vt:lpstr>
      <vt:lpstr>Preguntas: 1ª.</vt:lpstr>
      <vt:lpstr>Descartes (1596-1650): el padre de la filosofía moderna. </vt:lpstr>
      <vt:lpstr>2ª Pregunta: Identificación y explicación</vt:lpstr>
      <vt:lpstr>3ª Pregunta: justificación del texto desde la posición filosófica del autor </vt:lpstr>
      <vt:lpstr>4ª Pregunta: relación del tema o el autor elegido con una posición filosófica de otra época </vt:lpstr>
      <vt:lpstr>Modelo de examen: Opción A del examen 2020</vt:lpstr>
      <vt:lpstr>Pregunta 1: Descripción del contexto filosófico que influye en el autor del texto.</vt:lpstr>
      <vt:lpstr>Pregunta 2. Identificación y explicación del contenido del texto.  </vt:lpstr>
      <vt:lpstr>3. Justificación del texto desde la posición filosófica del autor.   </vt:lpstr>
      <vt:lpstr>4. Relación del tema o el autor del texto elegido con una posición filosófica de otra época. </vt:lpstr>
      <vt:lpstr>Modelos de exámenes en el curso 2021</vt:lpstr>
      <vt:lpstr>Examen 2021</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Historia de la Filosofía para mayores de 25 años</dc:title>
  <dc:creator>Usuario</dc:creator>
  <cp:lastModifiedBy>avallejo</cp:lastModifiedBy>
  <cp:revision>33</cp:revision>
  <dcterms:created xsi:type="dcterms:W3CDTF">2019-01-27T12:12:17Z</dcterms:created>
  <dcterms:modified xsi:type="dcterms:W3CDTF">2022-01-20T11:39:08Z</dcterms:modified>
</cp:coreProperties>
</file>